
<file path=[Content_Types].xml><?xml version="1.0" encoding="utf-8"?>
<Types xmlns="http://schemas.openxmlformats.org/package/2006/content-types">
  <Default ContentType="application/x-fontdata" Extension="fntdata"/>
  <Default ContentType="image/jpeg" Extension="jpeg"/>
  <Default ContentType="audio/m4a" Extension="m4a"/>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Arial Bold" charset="1" panose="020B0802020202020204"/>
      <p:regular r:id="rId27"/>
    </p:embeddedFont>
    <p:embeddedFont>
      <p:font typeface="Arimo Bold" charset="1" panose="020B0704020202020204"/>
      <p:regular r:id="rId28"/>
    </p:embeddedFont>
    <p:embeddedFont>
      <p:font typeface="Poppins Medium Bold" charset="1" panose="02000000000000000000"/>
      <p:regular r:id="rId29"/>
    </p:embeddedFont>
    <p:embeddedFont>
      <p:font typeface="Poppins Medium" charset="1" panose="02000000000000000000"/>
      <p:regular r:id="rId30"/>
    </p:embeddedFont>
    <p:embeddedFont>
      <p:font typeface="Poppins Light" charset="1" panose="02000000000000000000"/>
      <p:regular r:id="rId31"/>
    </p:embeddedFont>
    <p:embeddedFont>
      <p:font typeface="Poppins Light Bold" charset="1" panose="02000000000000000000"/>
      <p:regular r:id="rId32"/>
    </p:embeddedFont>
    <p:embeddedFont>
      <p:font typeface="Open Sans Bold" charset="1" panose="020B08060305040202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aAGR-0Cw64Y.m4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9.svg" Type="http://schemas.openxmlformats.org/officeDocument/2006/relationships/image"/><Relationship Id="rId4" Target="../media/aAGR-0Cw64Y.m4a" Type="http://schemas.microsoft.com/office/2007/relationships/media"/><Relationship Id="rId5" Target="../media/aAGR-0Cw64Y.m4a" Type="http://schemas.openxmlformats.org/officeDocument/2006/relationships/audio"/></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
            <a:ext cx="18288000" cy="10286998"/>
          </a:xfrm>
          <a:custGeom>
            <a:avLst/>
            <a:gdLst/>
            <a:ahLst/>
            <a:cxnLst/>
            <a:rect r="r" b="b" t="t" l="l"/>
            <a:pathLst>
              <a:path h="10286998" w="18288000">
                <a:moveTo>
                  <a:pt x="0" y="0"/>
                </a:moveTo>
                <a:lnTo>
                  <a:pt x="18288000" y="0"/>
                </a:lnTo>
                <a:lnTo>
                  <a:pt x="18288000" y="10286998"/>
                </a:lnTo>
                <a:lnTo>
                  <a:pt x="0" y="10286998"/>
                </a:lnTo>
                <a:lnTo>
                  <a:pt x="0" y="0"/>
                </a:lnTo>
                <a:close/>
              </a:path>
            </a:pathLst>
          </a:custGeom>
          <a:blipFill>
            <a:blip r:embed="rId2"/>
            <a:stretch>
              <a:fillRect l="0" t="-92" r="0" b="-92"/>
            </a:stretch>
          </a:blipFill>
        </p:spPr>
      </p:sp>
      <p:graphicFrame>
        <p:nvGraphicFramePr>
          <p:cNvPr name="Table 3" id="3"/>
          <p:cNvGraphicFramePr>
            <a:graphicFrameLocks noGrp="true"/>
          </p:cNvGraphicFramePr>
          <p:nvPr/>
        </p:nvGraphicFramePr>
        <p:xfrm>
          <a:off x="10656400" y="1940050"/>
          <a:ext cx="7366000" cy="2147888"/>
        </p:xfrm>
        <a:graphic>
          <a:graphicData uri="http://schemas.openxmlformats.org/drawingml/2006/table">
            <a:tbl>
              <a:tblPr/>
              <a:tblGrid>
                <a:gridCol w="3030168"/>
                <a:gridCol w="4335832"/>
              </a:tblGrid>
              <a:tr h="1346010">
                <a:tc>
                  <a:txBody>
                    <a:bodyPr anchor="t" rtlCol="false"/>
                    <a:lstStyle/>
                    <a:p>
                      <a:pPr algn="l">
                        <a:lnSpc>
                          <a:spcPts val="3408"/>
                        </a:lnSpc>
                        <a:defRPr/>
                      </a:pPr>
                      <a:r>
                        <a:rPr lang="en-US" b="true" sz="2840">
                          <a:solidFill>
                            <a:srgbClr val="000000"/>
                          </a:solidFill>
                          <a:latin typeface="Arial Bold"/>
                          <a:ea typeface="Arial Bold"/>
                          <a:cs typeface="Arial Bold"/>
                          <a:sym typeface="Arial Bold"/>
                        </a:rPr>
                        <a:t>Día, Fecha:</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Arimo Bold"/>
                          <a:ea typeface="Arimo Bold"/>
                          <a:cs typeface="Arimo Bold"/>
                          <a:sym typeface="Arimo Bold"/>
                        </a:rPr>
                        <a:t>Viernes</a:t>
                      </a:r>
                      <a:endParaRPr lang="en-US" sz="1100"/>
                    </a:p>
                    <a:p>
                      <a:pPr algn="ctr">
                        <a:lnSpc>
                          <a:spcPts val="4200"/>
                        </a:lnSpc>
                      </a:pPr>
                      <a:r>
                        <a:rPr lang="en-US" sz="3000" b="true">
                          <a:solidFill>
                            <a:srgbClr val="000000"/>
                          </a:solidFill>
                          <a:latin typeface="Arimo Bold"/>
                          <a:ea typeface="Arimo Bold"/>
                          <a:cs typeface="Arimo Bold"/>
                          <a:sym typeface="Arimo Bold"/>
                        </a:rPr>
                        <a:t>04 / 10 / 2024</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801878">
                <a:tc>
                  <a:txBody>
                    <a:bodyPr anchor="t" rtlCol="false"/>
                    <a:lstStyle/>
                    <a:p>
                      <a:pPr algn="l">
                        <a:lnSpc>
                          <a:spcPts val="3408"/>
                        </a:lnSpc>
                        <a:defRPr/>
                      </a:pPr>
                      <a:r>
                        <a:rPr lang="en-US" b="true" sz="2840">
                          <a:solidFill>
                            <a:srgbClr val="000000"/>
                          </a:solidFill>
                          <a:latin typeface="Arial Bold"/>
                          <a:ea typeface="Arial Bold"/>
                          <a:cs typeface="Arial Bold"/>
                          <a:sym typeface="Arial Bold"/>
                        </a:rPr>
                        <a:t>Hora de inicio:</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4199"/>
                        </a:lnSpc>
                        <a:defRPr/>
                      </a:pPr>
                      <a:r>
                        <a:rPr lang="en-US" sz="2999" b="true">
                          <a:solidFill>
                            <a:srgbClr val="000000"/>
                          </a:solidFill>
                          <a:latin typeface="Arimo Bold"/>
                          <a:ea typeface="Arimo Bold"/>
                          <a:cs typeface="Arimo Bold"/>
                          <a:sym typeface="Arimo Bold"/>
                        </a:rPr>
                        <a:t>15:40</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
        <p:nvSpPr>
          <p:cNvPr name="TextBox 4" id="4"/>
          <p:cNvSpPr txBox="true"/>
          <p:nvPr/>
        </p:nvSpPr>
        <p:spPr>
          <a:xfrm rot="0">
            <a:off x="2867232" y="4483271"/>
            <a:ext cx="13401150" cy="1019175"/>
          </a:xfrm>
          <a:prstGeom prst="rect">
            <a:avLst/>
          </a:prstGeom>
        </p:spPr>
        <p:txBody>
          <a:bodyPr anchor="t" rtlCol="false" tIns="0" lIns="0" bIns="0" rIns="0">
            <a:spAutoFit/>
          </a:bodyPr>
          <a:lstStyle/>
          <a:p>
            <a:pPr algn="l">
              <a:lnSpc>
                <a:spcPts val="7199"/>
              </a:lnSpc>
            </a:pPr>
            <a:r>
              <a:rPr lang="en-US" b="true" sz="5999">
                <a:solidFill>
                  <a:srgbClr val="000000"/>
                </a:solidFill>
                <a:latin typeface="Arial Bold"/>
                <a:ea typeface="Arial Bold"/>
                <a:cs typeface="Arial Bold"/>
                <a:sym typeface="Arial Bold"/>
              </a:rPr>
              <a:t>Modelación y Simulación 2 [A]</a:t>
            </a:r>
          </a:p>
        </p:txBody>
      </p:sp>
      <p:sp>
        <p:nvSpPr>
          <p:cNvPr name="TextBox 5" id="5"/>
          <p:cNvSpPr txBox="true"/>
          <p:nvPr/>
        </p:nvSpPr>
        <p:spPr>
          <a:xfrm rot="0">
            <a:off x="3201770" y="5692463"/>
            <a:ext cx="10990350" cy="762000"/>
          </a:xfrm>
          <a:prstGeom prst="rect">
            <a:avLst/>
          </a:prstGeom>
        </p:spPr>
        <p:txBody>
          <a:bodyPr anchor="t" rtlCol="false" tIns="0" lIns="0" bIns="0" rIns="0">
            <a:spAutoFit/>
          </a:bodyPr>
          <a:lstStyle/>
          <a:p>
            <a:pPr algn="l">
              <a:lnSpc>
                <a:spcPts val="5399"/>
              </a:lnSpc>
            </a:pPr>
            <a:r>
              <a:rPr lang="en-US" b="true" sz="4499">
                <a:solidFill>
                  <a:srgbClr val="000000"/>
                </a:solidFill>
                <a:latin typeface="Arial Bold"/>
                <a:ea typeface="Arial Bold"/>
                <a:cs typeface="Arial Bold"/>
                <a:sym typeface="Arial Bold"/>
              </a:rPr>
              <a:t>André Joaquin Ortega De Paz</a:t>
            </a:r>
          </a:p>
        </p:txBody>
      </p:sp>
      <p:pic>
        <p:nvPicPr>
          <p:cNvPr name="Picture 6" id="6">
            <a:hlinkClick action="ppaction://media"/>
          </p:cNvPr>
          <p:cNvPicPr>
            <a:picLocks noChangeAspect="true"/>
          </p:cNvPicPr>
          <p:nvPr>
            <a:audioFile r:link="rId5"/>
            <p:extLst>
              <p:ext uri="{DAA4B4D4-6D71-4841-9C94-3DE7FCFB9230}">
                <p14:media xmlns:p14="http://schemas.microsoft.com/office/powerpoint/2010/main" r:embed="rId4">
                  <p14:trim st="0.0000" end="189401.0000"/>
                </p14:media>
              </p:ext>
            </p:extLst>
          </p:nvPr>
        </p:nvPicPr>
        <p:blipFill>
          <a:blip r:embed="rId3"/>
          <a:stretch>
            <a:fillRect/>
          </a:stretch>
        </p:blipFill>
        <p:spPr>
          <a:xfrm>
            <a:off x="8629650" y="4629150"/>
            <a:ext cx="1028700" cy="1028700"/>
          </a:xfrm>
          <a:prstGeom prst="rect">
            <a:avLst/>
          </a:prstGeom>
        </p:spPr>
      </p:pic>
    </p:spTree>
  </p:cSld>
  <p:clrMapOvr>
    <a:masterClrMapping/>
  </p:clrMapOvr>
  <p:timing>
    <p:tnLst>
      <p:par>
        <p:cTn dur="indefinite" restart="never" nodeType="tmRoot">
          <p:childTnLst>
            <p:cmd cmd="playFrom(0.0)">
              <p:cBhvr>
                <p:cTn/>
                <p:tgtEl>
                  <p:spTgt spid="6"/>
                </p:tgtEl>
              </p:cBhvr>
            </p:cmd>
            <p:audio>
              <p:cMediaNode vol="100000" showWhenStopped="false">
                <p:cTn/>
                <p:tgtEl>
                  <p:spTgt spid="6"/>
                </p:tgtEl>
              </p:cMediaNode>
            </p:audio>
          </p:childTnLst>
        </p:cTn>
      </p:par>
    </p:tnLst>
  </p:timing>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0855006" cy="8564931"/>
            <a:chOff x="0" y="0"/>
            <a:chExt cx="14473342" cy="11419908"/>
          </a:xfrm>
        </p:grpSpPr>
        <p:sp>
          <p:nvSpPr>
            <p:cNvPr name="TextBox 3" id="3"/>
            <p:cNvSpPr txBox="true"/>
            <p:nvPr/>
          </p:nvSpPr>
          <p:spPr>
            <a:xfrm rot="0">
              <a:off x="0" y="9525"/>
              <a:ext cx="14473342"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473342" cy="9036051"/>
            </a:xfrm>
            <a:prstGeom prst="rect">
              <a:avLst/>
            </a:prstGeom>
          </p:spPr>
          <p:txBody>
            <a:bodyPr anchor="t" rtlCol="false" tIns="0" lIns="0" bIns="0" rIns="0">
              <a:spAutoFit/>
            </a:bodyPr>
            <a:lstStyle/>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Inbound Link Rule: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la regla que controla cómo se distribuyen los flujos entrantes basados en los enlaces.</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Switch Control Variable: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Permite controlar las condiciones bajo las cuales se debe cambiar la ruta del flujo entrante. </a:t>
              </a:r>
            </a:p>
            <a:p>
              <a:pPr algn="just">
                <a:lnSpc>
                  <a:spcPts val="4199"/>
                </a:lnSpc>
              </a:pPr>
              <a:r>
                <a:rPr lang="en-US" sz="2999">
                  <a:solidFill>
                    <a:srgbClr val="FFFFFF"/>
                  </a:solidFill>
                  <a:latin typeface="Poppins Light"/>
                  <a:ea typeface="Poppins Light"/>
                  <a:cs typeface="Poppins Light"/>
                  <a:sym typeface="Poppins Light"/>
                </a:rPr>
                <a:t>Output Flow Control</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Flow Control Mode: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Al igual que el modo de control de entrada, determina cómo se maneja el flujo de salida. Está configurado por defecto como Single Flow (No Splitting), lo que hace que el flujo saliente será único y no se permitirá la división (splitting).</a:t>
              </a:r>
            </a:p>
          </p:txBody>
        </p:sp>
        <p:sp>
          <p:nvSpPr>
            <p:cNvPr name="AutoShape 5" id="5"/>
            <p:cNvSpPr/>
            <p:nvPr/>
          </p:nvSpPr>
          <p:spPr>
            <a:xfrm>
              <a:off x="0" y="1969804"/>
              <a:ext cx="14473342"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84008" y="582799"/>
            <a:ext cx="4433642" cy="2589949"/>
          </a:xfrm>
          <a:custGeom>
            <a:avLst/>
            <a:gdLst/>
            <a:ahLst/>
            <a:cxnLst/>
            <a:rect r="r" b="b" t="t" l="l"/>
            <a:pathLst>
              <a:path h="2589949" w="4433642">
                <a:moveTo>
                  <a:pt x="0" y="0"/>
                </a:moveTo>
                <a:lnTo>
                  <a:pt x="4433642" y="0"/>
                </a:lnTo>
                <a:lnTo>
                  <a:pt x="4433642" y="2589949"/>
                </a:lnTo>
                <a:lnTo>
                  <a:pt x="0" y="2589949"/>
                </a:lnTo>
                <a:lnTo>
                  <a:pt x="0" y="0"/>
                </a:lnTo>
                <a:close/>
              </a:path>
            </a:pathLst>
          </a:custGeom>
          <a:blipFill>
            <a:blip r:embed="rId2"/>
            <a:stretch>
              <a:fillRect l="0" t="0" r="0" b="0"/>
            </a:stretch>
          </a:blipFill>
        </p:spPr>
      </p:sp>
      <p:sp>
        <p:nvSpPr>
          <p:cNvPr name="Freeform 7" id="7"/>
          <p:cNvSpPr/>
          <p:nvPr/>
        </p:nvSpPr>
        <p:spPr>
          <a:xfrm flipH="false" flipV="false" rot="0">
            <a:off x="12213464" y="3708808"/>
            <a:ext cx="5248767" cy="5700239"/>
          </a:xfrm>
          <a:custGeom>
            <a:avLst/>
            <a:gdLst/>
            <a:ahLst/>
            <a:cxnLst/>
            <a:rect r="r" b="b" t="t" l="l"/>
            <a:pathLst>
              <a:path h="5700239" w="5248767">
                <a:moveTo>
                  <a:pt x="0" y="0"/>
                </a:moveTo>
                <a:lnTo>
                  <a:pt x="5248767" y="0"/>
                </a:lnTo>
                <a:lnTo>
                  <a:pt x="5248767" y="5700239"/>
                </a:lnTo>
                <a:lnTo>
                  <a:pt x="0" y="5700239"/>
                </a:lnTo>
                <a:lnTo>
                  <a:pt x="0" y="0"/>
                </a:lnTo>
                <a:close/>
              </a:path>
            </a:pathLst>
          </a:custGeom>
          <a:blipFill>
            <a:blip r:embed="rId3"/>
            <a:stretch>
              <a:fillRect l="0" t="0" r="-9832"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FLOWNODE</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Nodo del flujo</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582799"/>
            <a:ext cx="10855006" cy="8564931"/>
            <a:chOff x="0" y="0"/>
            <a:chExt cx="14473342" cy="11419908"/>
          </a:xfrm>
        </p:grpSpPr>
        <p:sp>
          <p:nvSpPr>
            <p:cNvPr name="TextBox 3" id="3"/>
            <p:cNvSpPr txBox="true"/>
            <p:nvPr/>
          </p:nvSpPr>
          <p:spPr>
            <a:xfrm rot="0">
              <a:off x="0" y="9525"/>
              <a:ext cx="14473342"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473342" cy="90360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Dynamic Updating</a:t>
              </a:r>
            </a:p>
            <a:p>
              <a:pPr algn="just">
                <a:lnSpc>
                  <a:spcPts val="4199"/>
                </a:lnSpc>
              </a:pPr>
              <a:r>
                <a:rPr lang="en-US" sz="2999">
                  <a:solidFill>
                    <a:srgbClr val="FFFFFF"/>
                  </a:solidFill>
                  <a:latin typeface="Poppins Light"/>
                  <a:ea typeface="Poppins Light"/>
                  <a:cs typeface="Poppins Light"/>
                  <a:sym typeface="Poppins Light"/>
                </a:rPr>
                <a:t>Permite cambiar dinámicamente las propiedades del Flow Node durante la simulación.</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Si se habilita, las propiedades como la tasa de flujo o las reglas de control se pueden modificar en respuesta a eventos o condiciones definidas, haciendo que el Flow Node se adapte a situaciones cambiantes dentro del modelo.</a:t>
              </a:r>
            </a:p>
            <a:p>
              <a:pPr algn="just">
                <a:lnSpc>
                  <a:spcPts val="4199"/>
                </a:lnSpc>
              </a:pPr>
              <a:r>
                <a:rPr lang="en-US" sz="2999">
                  <a:solidFill>
                    <a:srgbClr val="FFFFFF"/>
                  </a:solidFill>
                  <a:latin typeface="Poppins Light"/>
                  <a:ea typeface="Poppins Light"/>
                  <a:cs typeface="Poppins Light"/>
                  <a:sym typeface="Poppins Light"/>
                </a:rPr>
                <a:t>Add-On Process Triggers</a:t>
              </a:r>
            </a:p>
            <a:p>
              <a:pPr algn="just">
                <a:lnSpc>
                  <a:spcPts val="4199"/>
                </a:lnSpc>
              </a:pPr>
              <a:r>
                <a:rPr lang="en-US" sz="2999">
                  <a:solidFill>
                    <a:srgbClr val="FFFFFF"/>
                  </a:solidFill>
                  <a:latin typeface="Poppins Light"/>
                  <a:ea typeface="Poppins Light"/>
                  <a:cs typeface="Poppins Light"/>
                  <a:sym typeface="Poppins Light"/>
                </a:rPr>
                <a:t>P</a:t>
              </a:r>
              <a:r>
                <a:rPr lang="en-US" sz="2999">
                  <a:solidFill>
                    <a:srgbClr val="FFFFFF"/>
                  </a:solidFill>
                  <a:latin typeface="Poppins Light"/>
                  <a:ea typeface="Poppins Light"/>
                  <a:cs typeface="Poppins Light"/>
                  <a:sym typeface="Poppins Light"/>
                </a:rPr>
                <a:t>ermite definir procesos adicionales que se disparan cuando ocurre un evento específico dentro del nodo, como cuando el flujo entra, sale o se detiene.</a:t>
              </a:r>
            </a:p>
            <a:p>
              <a:pPr algn="just">
                <a:lnSpc>
                  <a:spcPts val="4199"/>
                </a:lnSpc>
              </a:pPr>
            </a:p>
          </p:txBody>
        </p:sp>
        <p:sp>
          <p:nvSpPr>
            <p:cNvPr name="AutoShape 5" id="5"/>
            <p:cNvSpPr/>
            <p:nvPr/>
          </p:nvSpPr>
          <p:spPr>
            <a:xfrm>
              <a:off x="0" y="1969804"/>
              <a:ext cx="14473342"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84008" y="582799"/>
            <a:ext cx="4433642" cy="2589949"/>
          </a:xfrm>
          <a:custGeom>
            <a:avLst/>
            <a:gdLst/>
            <a:ahLst/>
            <a:cxnLst/>
            <a:rect r="r" b="b" t="t" l="l"/>
            <a:pathLst>
              <a:path h="2589949" w="4433642">
                <a:moveTo>
                  <a:pt x="0" y="0"/>
                </a:moveTo>
                <a:lnTo>
                  <a:pt x="4433642" y="0"/>
                </a:lnTo>
                <a:lnTo>
                  <a:pt x="4433642" y="2589949"/>
                </a:lnTo>
                <a:lnTo>
                  <a:pt x="0" y="2589949"/>
                </a:lnTo>
                <a:lnTo>
                  <a:pt x="0" y="0"/>
                </a:lnTo>
                <a:close/>
              </a:path>
            </a:pathLst>
          </a:custGeom>
          <a:blipFill>
            <a:blip r:embed="rId2"/>
            <a:stretch>
              <a:fillRect l="0" t="0" r="0" b="0"/>
            </a:stretch>
          </a:blipFill>
        </p:spPr>
      </p:sp>
      <p:sp>
        <p:nvSpPr>
          <p:cNvPr name="Freeform 7" id="7"/>
          <p:cNvSpPr/>
          <p:nvPr/>
        </p:nvSpPr>
        <p:spPr>
          <a:xfrm flipH="false" flipV="false" rot="0">
            <a:off x="12213464" y="3708808"/>
            <a:ext cx="5248767" cy="5700239"/>
          </a:xfrm>
          <a:custGeom>
            <a:avLst/>
            <a:gdLst/>
            <a:ahLst/>
            <a:cxnLst/>
            <a:rect r="r" b="b" t="t" l="l"/>
            <a:pathLst>
              <a:path h="5700239" w="5248767">
                <a:moveTo>
                  <a:pt x="0" y="0"/>
                </a:moveTo>
                <a:lnTo>
                  <a:pt x="5248767" y="0"/>
                </a:lnTo>
                <a:lnTo>
                  <a:pt x="5248767" y="5700239"/>
                </a:lnTo>
                <a:lnTo>
                  <a:pt x="0" y="5700239"/>
                </a:lnTo>
                <a:lnTo>
                  <a:pt x="0" y="0"/>
                </a:lnTo>
                <a:close/>
              </a:path>
            </a:pathLst>
          </a:custGeom>
          <a:blipFill>
            <a:blip r:embed="rId3"/>
            <a:stretch>
              <a:fillRect l="0" t="0" r="-9832"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FLOWNODE</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Nodo del flujo</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1211903" cy="9088806"/>
            <a:chOff x="0" y="0"/>
            <a:chExt cx="14949204" cy="12118408"/>
          </a:xfrm>
        </p:grpSpPr>
        <p:sp>
          <p:nvSpPr>
            <p:cNvPr name="TextBox 3" id="3"/>
            <p:cNvSpPr txBox="true"/>
            <p:nvPr/>
          </p:nvSpPr>
          <p:spPr>
            <a:xfrm rot="0">
              <a:off x="0" y="9525"/>
              <a:ext cx="14949204"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949204" cy="97345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Utilizado para modelar el almacenamiento y manejo de flujos continuos de material. </a:t>
              </a:r>
            </a:p>
            <a:p>
              <a:pPr algn="just">
                <a:lnSpc>
                  <a:spcPts val="4199"/>
                </a:lnSpc>
              </a:pPr>
            </a:p>
            <a:p>
              <a:pPr algn="just">
                <a:lnSpc>
                  <a:spcPts val="4199"/>
                </a:lnSpc>
              </a:pPr>
              <a:r>
                <a:rPr lang="en-US" sz="2999">
                  <a:solidFill>
                    <a:srgbClr val="FFFFFF"/>
                  </a:solidFill>
                  <a:latin typeface="Poppins Light"/>
                  <a:ea typeface="Poppins Light"/>
                  <a:cs typeface="Poppins Light"/>
                  <a:sym typeface="Poppins Light"/>
                </a:rPr>
                <a:t>Flow Storage Logic</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Capacity Unit Type: Indica el tipo de unidad que se utiliza para definir la capacidad del tanque.</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Volume Capacity: Especifica la capacidad inicial del tanque.</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Units: Define las unidades que se están utilizando para medir la capacidad de volumen.</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Contents: Muestra cuántas unidades de material hay en el tanque al inicio de la simulación.</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Auto Refill Mode: Determina si el tanque debe recargarse automáticamente o no. </a:t>
              </a:r>
            </a:p>
          </p:txBody>
        </p:sp>
        <p:sp>
          <p:nvSpPr>
            <p:cNvPr name="AutoShape 5" id="5"/>
            <p:cNvSpPr/>
            <p:nvPr/>
          </p:nvSpPr>
          <p:spPr>
            <a:xfrm>
              <a:off x="0" y="1969804"/>
              <a:ext cx="1494920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857963" y="307181"/>
            <a:ext cx="2933124" cy="3165627"/>
          </a:xfrm>
          <a:custGeom>
            <a:avLst/>
            <a:gdLst/>
            <a:ahLst/>
            <a:cxnLst/>
            <a:rect r="r" b="b" t="t" l="l"/>
            <a:pathLst>
              <a:path h="3165627" w="2933124">
                <a:moveTo>
                  <a:pt x="0" y="0"/>
                </a:moveTo>
                <a:lnTo>
                  <a:pt x="2933124" y="0"/>
                </a:lnTo>
                <a:lnTo>
                  <a:pt x="2933124" y="3165627"/>
                </a:lnTo>
                <a:lnTo>
                  <a:pt x="0" y="3165627"/>
                </a:lnTo>
                <a:lnTo>
                  <a:pt x="0" y="0"/>
                </a:lnTo>
                <a:close/>
              </a:path>
            </a:pathLst>
          </a:custGeom>
          <a:blipFill>
            <a:blip r:embed="rId2"/>
            <a:stretch>
              <a:fillRect l="0" t="0" r="0" b="0"/>
            </a:stretch>
          </a:blipFill>
        </p:spPr>
      </p:sp>
      <p:sp>
        <p:nvSpPr>
          <p:cNvPr name="Freeform 7" id="7"/>
          <p:cNvSpPr/>
          <p:nvPr/>
        </p:nvSpPr>
        <p:spPr>
          <a:xfrm flipH="false" flipV="false" rot="0">
            <a:off x="12957222" y="3596649"/>
            <a:ext cx="4734606" cy="6331184"/>
          </a:xfrm>
          <a:custGeom>
            <a:avLst/>
            <a:gdLst/>
            <a:ahLst/>
            <a:cxnLst/>
            <a:rect r="r" b="b" t="t" l="l"/>
            <a:pathLst>
              <a:path h="6331184" w="4734606">
                <a:moveTo>
                  <a:pt x="0" y="0"/>
                </a:moveTo>
                <a:lnTo>
                  <a:pt x="4734606" y="0"/>
                </a:lnTo>
                <a:lnTo>
                  <a:pt x="4734606" y="6331184"/>
                </a:lnTo>
                <a:lnTo>
                  <a:pt x="0" y="6331184"/>
                </a:lnTo>
                <a:lnTo>
                  <a:pt x="0" y="0"/>
                </a:lnTo>
                <a:close/>
              </a:path>
            </a:pathLst>
          </a:custGeom>
          <a:blipFill>
            <a:blip r:embed="rId3"/>
            <a:stretch>
              <a:fillRect l="0" t="0" r="0" b="-8417"/>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TANK</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Tanque</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1172741" cy="9612681"/>
            <a:chOff x="0" y="0"/>
            <a:chExt cx="14896987" cy="12816908"/>
          </a:xfrm>
        </p:grpSpPr>
        <p:sp>
          <p:nvSpPr>
            <p:cNvPr name="TextBox 3" id="3"/>
            <p:cNvSpPr txBox="true"/>
            <p:nvPr/>
          </p:nvSpPr>
          <p:spPr>
            <a:xfrm rot="0">
              <a:off x="0" y="9525"/>
              <a:ext cx="14896987"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896987" cy="104330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Ta</a:t>
              </a:r>
              <a:r>
                <a:rPr lang="en-US" sz="2999">
                  <a:solidFill>
                    <a:srgbClr val="FFFFFF"/>
                  </a:solidFill>
                  <a:latin typeface="Poppins Light"/>
                  <a:ea typeface="Poppins Light"/>
                  <a:cs typeface="Poppins Light"/>
                  <a:sym typeface="Poppins Light"/>
                </a:rPr>
                <a:t>nk Level Marks (Niveles de Marcas del Tanque)</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Low-Low Mark: Represe</a:t>
              </a:r>
              <a:r>
                <a:rPr lang="en-US" sz="2999">
                  <a:solidFill>
                    <a:srgbClr val="FFFFFF"/>
                  </a:solidFill>
                  <a:latin typeface="Poppins Light"/>
                  <a:ea typeface="Poppins Light"/>
                  <a:cs typeface="Poppins Light"/>
                  <a:sym typeface="Poppins Light"/>
                </a:rPr>
                <a:t>nta el nivel más bajo de material antes de que se considere que el tanque está críticamente vacío.</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Low Mark: Define el nivel bajo, dentro de la zona de advertencia.</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Mid Mark: Marca el nivel medio del tanque. Si el flujo llega a este nivel, puede indicar que el tanque está a la mitad de su capacidad.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High Mark: Indica un nivel alto dentro del tanque. Lo defini como 1000 Liters, cuando el nivel de flujo lo alcance se activará un evento asociado a este nivel.</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High-High Mark: Marca un nivel críticamente alto. Si el tanque alcanza este nivel, es posible que se necesiten acciones inmediatas para evitar el desbordamiento.</a:t>
              </a:r>
            </a:p>
          </p:txBody>
        </p:sp>
        <p:sp>
          <p:nvSpPr>
            <p:cNvPr name="AutoShape 5" id="5"/>
            <p:cNvSpPr/>
            <p:nvPr/>
          </p:nvSpPr>
          <p:spPr>
            <a:xfrm>
              <a:off x="0" y="1969804"/>
              <a:ext cx="14896987"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21319" y="1607376"/>
            <a:ext cx="5288791" cy="7072247"/>
          </a:xfrm>
          <a:custGeom>
            <a:avLst/>
            <a:gdLst/>
            <a:ahLst/>
            <a:cxnLst/>
            <a:rect r="r" b="b" t="t" l="l"/>
            <a:pathLst>
              <a:path h="7072247" w="5288791">
                <a:moveTo>
                  <a:pt x="0" y="0"/>
                </a:moveTo>
                <a:lnTo>
                  <a:pt x="5288790" y="0"/>
                </a:lnTo>
                <a:lnTo>
                  <a:pt x="5288790" y="7072248"/>
                </a:lnTo>
                <a:lnTo>
                  <a:pt x="0" y="7072248"/>
                </a:lnTo>
                <a:lnTo>
                  <a:pt x="0" y="0"/>
                </a:lnTo>
                <a:close/>
              </a:path>
            </a:pathLst>
          </a:custGeom>
          <a:blipFill>
            <a:blip r:embed="rId2"/>
            <a:stretch>
              <a:fillRect l="0" t="0" r="0" b="-8417"/>
            </a:stretch>
          </a:blipFill>
        </p:spPr>
      </p:sp>
      <p:grpSp>
        <p:nvGrpSpPr>
          <p:cNvPr name="Group 7" id="7"/>
          <p:cNvGrpSpPr/>
          <p:nvPr/>
        </p:nvGrpSpPr>
        <p:grpSpPr>
          <a:xfrm rot="0">
            <a:off x="1028700" y="307181"/>
            <a:ext cx="15529953" cy="1443038"/>
            <a:chOff x="0" y="0"/>
            <a:chExt cx="20706604" cy="1924050"/>
          </a:xfrm>
        </p:grpSpPr>
        <p:sp>
          <p:nvSpPr>
            <p:cNvPr name="TextBox 8" id="8"/>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TANK</a:t>
              </a:r>
            </a:p>
          </p:txBody>
        </p:sp>
        <p:sp>
          <p:nvSpPr>
            <p:cNvPr name="TextBox 9" id="9"/>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Tanque</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944724" y="400848"/>
            <a:ext cx="11172741" cy="8041056"/>
            <a:chOff x="0" y="0"/>
            <a:chExt cx="14896987" cy="10721408"/>
          </a:xfrm>
        </p:grpSpPr>
        <p:sp>
          <p:nvSpPr>
            <p:cNvPr name="TextBox 3" id="3"/>
            <p:cNvSpPr txBox="true"/>
            <p:nvPr/>
          </p:nvSpPr>
          <p:spPr>
            <a:xfrm rot="0">
              <a:off x="0" y="9525"/>
              <a:ext cx="14896987"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896987" cy="83375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Flow Storage</a:t>
              </a:r>
              <a:r>
                <a:rPr lang="en-US" sz="2999">
                  <a:solidFill>
                    <a:srgbClr val="FFFFFF"/>
                  </a:solidFill>
                  <a:latin typeface="Poppins Light"/>
                  <a:ea typeface="Poppins Light"/>
                  <a:cs typeface="Poppins Light"/>
                  <a:sym typeface="Poppins Light"/>
                </a:rPr>
                <a:t> Logic</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Capacity Unit Type: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Indica el tipo de unidad para la capacidad de almacenamiento.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Volume Capacity:</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la capacidad inicial de almacenamiento del contenedor.</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Units:</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Indica las unidades de medida para el volumen.</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Contents:</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Muestra la cantidad de contenido que hay al inicio de la simulación.</a:t>
              </a:r>
            </a:p>
          </p:txBody>
        </p:sp>
        <p:sp>
          <p:nvSpPr>
            <p:cNvPr name="AutoShape 5" id="5"/>
            <p:cNvSpPr/>
            <p:nvPr/>
          </p:nvSpPr>
          <p:spPr>
            <a:xfrm>
              <a:off x="0" y="1969804"/>
              <a:ext cx="14896987"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76710" y="4421376"/>
            <a:ext cx="5331490" cy="5433092"/>
          </a:xfrm>
          <a:custGeom>
            <a:avLst/>
            <a:gdLst/>
            <a:ahLst/>
            <a:cxnLst/>
            <a:rect r="r" b="b" t="t" l="l"/>
            <a:pathLst>
              <a:path h="5433092" w="5331490">
                <a:moveTo>
                  <a:pt x="0" y="0"/>
                </a:moveTo>
                <a:lnTo>
                  <a:pt x="5331490" y="0"/>
                </a:lnTo>
                <a:lnTo>
                  <a:pt x="5331490" y="5433092"/>
                </a:lnTo>
                <a:lnTo>
                  <a:pt x="0" y="5433092"/>
                </a:lnTo>
                <a:lnTo>
                  <a:pt x="0" y="0"/>
                </a:lnTo>
                <a:close/>
              </a:path>
            </a:pathLst>
          </a:custGeom>
          <a:blipFill>
            <a:blip r:embed="rId2"/>
            <a:stretch>
              <a:fillRect l="0" t="0" r="-21460" b="0"/>
            </a:stretch>
          </a:blipFill>
        </p:spPr>
      </p:sp>
      <p:sp>
        <p:nvSpPr>
          <p:cNvPr name="Freeform 7" id="7"/>
          <p:cNvSpPr/>
          <p:nvPr/>
        </p:nvSpPr>
        <p:spPr>
          <a:xfrm flipH="false" flipV="false" rot="0">
            <a:off x="14159285" y="596249"/>
            <a:ext cx="2366339" cy="3435396"/>
          </a:xfrm>
          <a:custGeom>
            <a:avLst/>
            <a:gdLst/>
            <a:ahLst/>
            <a:cxnLst/>
            <a:rect r="r" b="b" t="t" l="l"/>
            <a:pathLst>
              <a:path h="3435396" w="2366339">
                <a:moveTo>
                  <a:pt x="0" y="0"/>
                </a:moveTo>
                <a:lnTo>
                  <a:pt x="2366339" y="0"/>
                </a:lnTo>
                <a:lnTo>
                  <a:pt x="2366339" y="3435396"/>
                </a:lnTo>
                <a:lnTo>
                  <a:pt x="0" y="3435396"/>
                </a:lnTo>
                <a:lnTo>
                  <a:pt x="0" y="0"/>
                </a:lnTo>
                <a:close/>
              </a:path>
            </a:pathLst>
          </a:custGeom>
          <a:blipFill>
            <a:blip r:embed="rId3"/>
            <a:stretch>
              <a:fillRect l="0" t="0" r="0"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CONTAINERENTITY </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Entidad contenedor</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1424668" cy="9088806"/>
            <a:chOff x="0" y="0"/>
            <a:chExt cx="15232890" cy="12118408"/>
          </a:xfrm>
        </p:grpSpPr>
        <p:sp>
          <p:nvSpPr>
            <p:cNvPr name="TextBox 3" id="3"/>
            <p:cNvSpPr txBox="true"/>
            <p:nvPr/>
          </p:nvSpPr>
          <p:spPr>
            <a:xfrm rot="0">
              <a:off x="0" y="9525"/>
              <a:ext cx="1523289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5232890" cy="97345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Process Logic</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Capacity Type: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Indica el tipo de capacidad utilizada por el Filler.</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Ranking Rule: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la regla de clasificación para determinar en qué orden se procesarán las entidades que lleguen.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Dyn</a:t>
              </a:r>
              <a:r>
                <a:rPr lang="en-US" sz="2999">
                  <a:solidFill>
                    <a:srgbClr val="FFFFFF"/>
                  </a:solidFill>
                  <a:latin typeface="Poppins Light"/>
                  <a:ea typeface="Poppins Light"/>
                  <a:cs typeface="Poppins Light"/>
                  <a:sym typeface="Poppins Light"/>
                </a:rPr>
                <a:t>amic Selection Rule: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Indica si se debe usar alguna regla dinámica para seleccionar las entidades o flujos para el procesamiento.</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Transfer-In Time: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Especifica el tiempo que tarda una entidad en ser transferida desde una ubicación anterior al Filler.</a:t>
              </a:r>
            </a:p>
            <a:p>
              <a:pPr algn="just">
                <a:lnSpc>
                  <a:spcPts val="4199"/>
                </a:lnSpc>
              </a:pPr>
            </a:p>
          </p:txBody>
        </p:sp>
        <p:sp>
          <p:nvSpPr>
            <p:cNvPr name="AutoShape 5" id="5"/>
            <p:cNvSpPr/>
            <p:nvPr/>
          </p:nvSpPr>
          <p:spPr>
            <a:xfrm>
              <a:off x="0" y="1969804"/>
              <a:ext cx="1523289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738639" y="370307"/>
            <a:ext cx="5318972" cy="2872621"/>
          </a:xfrm>
          <a:custGeom>
            <a:avLst/>
            <a:gdLst/>
            <a:ahLst/>
            <a:cxnLst/>
            <a:rect r="r" b="b" t="t" l="l"/>
            <a:pathLst>
              <a:path h="2872621" w="5318972">
                <a:moveTo>
                  <a:pt x="0" y="0"/>
                </a:moveTo>
                <a:lnTo>
                  <a:pt x="5318973" y="0"/>
                </a:lnTo>
                <a:lnTo>
                  <a:pt x="5318973" y="2872621"/>
                </a:lnTo>
                <a:lnTo>
                  <a:pt x="0" y="2872621"/>
                </a:lnTo>
                <a:lnTo>
                  <a:pt x="0" y="0"/>
                </a:lnTo>
                <a:close/>
              </a:path>
            </a:pathLst>
          </a:custGeom>
          <a:blipFill>
            <a:blip r:embed="rId2"/>
            <a:stretch>
              <a:fillRect l="0" t="-12510" r="0" b="0"/>
            </a:stretch>
          </a:blipFill>
        </p:spPr>
      </p:sp>
      <p:sp>
        <p:nvSpPr>
          <p:cNvPr name="Freeform 7" id="7"/>
          <p:cNvSpPr/>
          <p:nvPr/>
        </p:nvSpPr>
        <p:spPr>
          <a:xfrm flipH="false" flipV="false" rot="0">
            <a:off x="13158189" y="3351685"/>
            <a:ext cx="4479872" cy="6586132"/>
          </a:xfrm>
          <a:custGeom>
            <a:avLst/>
            <a:gdLst/>
            <a:ahLst/>
            <a:cxnLst/>
            <a:rect r="r" b="b" t="t" l="l"/>
            <a:pathLst>
              <a:path h="6586132" w="4479872">
                <a:moveTo>
                  <a:pt x="0" y="0"/>
                </a:moveTo>
                <a:lnTo>
                  <a:pt x="4479873" y="0"/>
                </a:lnTo>
                <a:lnTo>
                  <a:pt x="4479873" y="6586132"/>
                </a:lnTo>
                <a:lnTo>
                  <a:pt x="0" y="6586132"/>
                </a:lnTo>
                <a:lnTo>
                  <a:pt x="0" y="0"/>
                </a:lnTo>
                <a:close/>
              </a:path>
            </a:pathLst>
          </a:custGeom>
          <a:blipFill>
            <a:blip r:embed="rId3"/>
            <a:stretch>
              <a:fillRect l="0" t="0" r="-31960"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FILLER</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Rellenador</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136585"/>
            <a:ext cx="11424668" cy="6469431"/>
            <a:chOff x="0" y="0"/>
            <a:chExt cx="15232890" cy="8625908"/>
          </a:xfrm>
        </p:grpSpPr>
        <p:sp>
          <p:nvSpPr>
            <p:cNvPr name="TextBox 3" id="3"/>
            <p:cNvSpPr txBox="true"/>
            <p:nvPr/>
          </p:nvSpPr>
          <p:spPr>
            <a:xfrm rot="0">
              <a:off x="0" y="9525"/>
              <a:ext cx="1523289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5232890" cy="62420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Process Logic</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Fill Target Type: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cómo se llena el Filler.</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Stop Early Triggers:</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Indica cuántas filas de condiciones de parada temprana están configuradas para el Filler.</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Off Shift Rule: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el comportamiento del Filler cuando está fuera de turno.</a:t>
              </a:r>
            </a:p>
          </p:txBody>
        </p:sp>
        <p:sp>
          <p:nvSpPr>
            <p:cNvPr name="AutoShape 5" id="5"/>
            <p:cNvSpPr/>
            <p:nvPr/>
          </p:nvSpPr>
          <p:spPr>
            <a:xfrm>
              <a:off x="0" y="1969804"/>
              <a:ext cx="1523289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738639" y="370307"/>
            <a:ext cx="5318972" cy="2872621"/>
          </a:xfrm>
          <a:custGeom>
            <a:avLst/>
            <a:gdLst/>
            <a:ahLst/>
            <a:cxnLst/>
            <a:rect r="r" b="b" t="t" l="l"/>
            <a:pathLst>
              <a:path h="2872621" w="5318972">
                <a:moveTo>
                  <a:pt x="0" y="0"/>
                </a:moveTo>
                <a:lnTo>
                  <a:pt x="5318973" y="0"/>
                </a:lnTo>
                <a:lnTo>
                  <a:pt x="5318973" y="2872621"/>
                </a:lnTo>
                <a:lnTo>
                  <a:pt x="0" y="2872621"/>
                </a:lnTo>
                <a:lnTo>
                  <a:pt x="0" y="0"/>
                </a:lnTo>
                <a:close/>
              </a:path>
            </a:pathLst>
          </a:custGeom>
          <a:blipFill>
            <a:blip r:embed="rId2"/>
            <a:stretch>
              <a:fillRect l="0" t="-12510" r="0" b="0"/>
            </a:stretch>
          </a:blipFill>
        </p:spPr>
      </p:sp>
      <p:sp>
        <p:nvSpPr>
          <p:cNvPr name="Freeform 7" id="7"/>
          <p:cNvSpPr/>
          <p:nvPr/>
        </p:nvSpPr>
        <p:spPr>
          <a:xfrm flipH="false" flipV="false" rot="0">
            <a:off x="13158189" y="3351685"/>
            <a:ext cx="4479872" cy="6586132"/>
          </a:xfrm>
          <a:custGeom>
            <a:avLst/>
            <a:gdLst/>
            <a:ahLst/>
            <a:cxnLst/>
            <a:rect r="r" b="b" t="t" l="l"/>
            <a:pathLst>
              <a:path h="6586132" w="4479872">
                <a:moveTo>
                  <a:pt x="0" y="0"/>
                </a:moveTo>
                <a:lnTo>
                  <a:pt x="4479873" y="0"/>
                </a:lnTo>
                <a:lnTo>
                  <a:pt x="4479873" y="6586132"/>
                </a:lnTo>
                <a:lnTo>
                  <a:pt x="0" y="6586132"/>
                </a:lnTo>
                <a:lnTo>
                  <a:pt x="0" y="0"/>
                </a:lnTo>
                <a:close/>
              </a:path>
            </a:pathLst>
          </a:custGeom>
          <a:blipFill>
            <a:blip r:embed="rId3"/>
            <a:stretch>
              <a:fillRect l="0" t="0" r="-31960"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FILLER</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Rellenador</a:t>
              </a:r>
            </a:p>
          </p:txBody>
        </p:sp>
      </p:grpSp>
    </p:spTree>
  </p:cSld>
  <p:clrMapOvr>
    <a:masterClrMapping/>
  </p:clrMapOvr>
</p:sld>
</file>

<file path=ppt/slides/slide17.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2014691" y="1332626"/>
            <a:ext cx="14258617"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Hora del ejemplo</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126151"/>
            <a:ext cx="16230600" cy="7462285"/>
            <a:chOff x="0" y="0"/>
            <a:chExt cx="4274726" cy="1965376"/>
          </a:xfrm>
        </p:grpSpPr>
        <p:sp>
          <p:nvSpPr>
            <p:cNvPr name="Freeform 3" id="3"/>
            <p:cNvSpPr/>
            <p:nvPr/>
          </p:nvSpPr>
          <p:spPr>
            <a:xfrm flipH="false" flipV="false" rot="0">
              <a:off x="0" y="0"/>
              <a:ext cx="4274726" cy="1965376"/>
            </a:xfrm>
            <a:custGeom>
              <a:avLst/>
              <a:gdLst/>
              <a:ahLst/>
              <a:cxnLst/>
              <a:rect r="r" b="b" t="t" l="l"/>
              <a:pathLst>
                <a:path h="1965376" w="4274726">
                  <a:moveTo>
                    <a:pt x="24327" y="0"/>
                  </a:moveTo>
                  <a:lnTo>
                    <a:pt x="4250399" y="0"/>
                  </a:lnTo>
                  <a:cubicBezTo>
                    <a:pt x="4263834" y="0"/>
                    <a:pt x="4274726" y="10891"/>
                    <a:pt x="4274726" y="24327"/>
                  </a:cubicBezTo>
                  <a:lnTo>
                    <a:pt x="4274726" y="1941049"/>
                  </a:lnTo>
                  <a:cubicBezTo>
                    <a:pt x="4274726" y="1954484"/>
                    <a:pt x="4263834" y="1965376"/>
                    <a:pt x="4250399" y="1965376"/>
                  </a:cubicBezTo>
                  <a:lnTo>
                    <a:pt x="24327" y="1965376"/>
                  </a:lnTo>
                  <a:cubicBezTo>
                    <a:pt x="10891" y="1965376"/>
                    <a:pt x="0" y="1954484"/>
                    <a:pt x="0" y="1941049"/>
                  </a:cubicBezTo>
                  <a:lnTo>
                    <a:pt x="0" y="24327"/>
                  </a:lnTo>
                  <a:cubicBezTo>
                    <a:pt x="0" y="10891"/>
                    <a:pt x="10891" y="0"/>
                    <a:pt x="24327" y="0"/>
                  </a:cubicBezTo>
                  <a:close/>
                </a:path>
              </a:pathLst>
            </a:custGeom>
            <a:solidFill>
              <a:srgbClr val="7A7B7B"/>
            </a:solidFill>
          </p:spPr>
        </p:sp>
        <p:sp>
          <p:nvSpPr>
            <p:cNvPr name="TextBox 4" id="4"/>
            <p:cNvSpPr txBox="true"/>
            <p:nvPr/>
          </p:nvSpPr>
          <p:spPr>
            <a:xfrm>
              <a:off x="0" y="-57150"/>
              <a:ext cx="4274726" cy="2022526"/>
            </a:xfrm>
            <a:prstGeom prst="rect">
              <a:avLst/>
            </a:prstGeom>
          </p:spPr>
          <p:txBody>
            <a:bodyPr anchor="ctr" rtlCol="false" tIns="50800" lIns="50800" bIns="50800" rIns="50800"/>
            <a:lstStyle/>
            <a:p>
              <a:pPr algn="ctr">
                <a:lnSpc>
                  <a:spcPts val="3639"/>
                </a:lnSpc>
              </a:pPr>
            </a:p>
          </p:txBody>
        </p:sp>
      </p:grpSp>
      <p:sp>
        <p:nvSpPr>
          <p:cNvPr name="TextBox 5" id="5"/>
          <p:cNvSpPr txBox="true"/>
          <p:nvPr/>
        </p:nvSpPr>
        <p:spPr>
          <a:xfrm rot="0">
            <a:off x="1207196" y="2324100"/>
            <a:ext cx="15873607" cy="6934200"/>
          </a:xfrm>
          <a:prstGeom prst="rect">
            <a:avLst/>
          </a:prstGeom>
        </p:spPr>
        <p:txBody>
          <a:bodyPr anchor="t" rtlCol="false" tIns="0" lIns="0" bIns="0" rIns="0">
            <a:spAutoFit/>
          </a:bodyPr>
          <a:lstStyle/>
          <a:p>
            <a:pPr algn="just">
              <a:lnSpc>
                <a:spcPts val="4200"/>
              </a:lnSpc>
            </a:pPr>
            <a:r>
              <a:rPr lang="en-US" sz="3500">
                <a:solidFill>
                  <a:srgbClr val="FFFFFF"/>
                </a:solidFill>
                <a:latin typeface="Poppins Medium"/>
                <a:ea typeface="Poppins Medium"/>
                <a:cs typeface="Poppins Medium"/>
                <a:sym typeface="Poppins Medium"/>
              </a:rPr>
              <a:t>En la embotelladora “Pura Agua”, tienen 3 tipos de botellas, las cuales son pequeña, mediana y grande donde les caben 250ml, 500ml y 1L respectivamente y se sabe que las tasas de llegada son exponenciales y es de 0.25, 0.5 y 1 respectivamente, se tiene en cuenta que cada 24 horas salen 5000L de gaseosa para ser almacenada en un tanque con capacidad de 3000L, se espera hasta que llegue a 1500L el tanque   para comenzar a llenar las botellas, una vez se llenan las botellas proceden a salir del sistema.</a:t>
            </a:r>
          </a:p>
          <a:p>
            <a:pPr algn="just">
              <a:lnSpc>
                <a:spcPts val="4200"/>
              </a:lnSpc>
            </a:pPr>
            <a:r>
              <a:rPr lang="en-US" sz="3500">
                <a:solidFill>
                  <a:srgbClr val="FFFFFF"/>
                </a:solidFill>
                <a:latin typeface="Poppins Medium"/>
                <a:ea typeface="Poppins Medium"/>
                <a:cs typeface="Poppins Medium"/>
                <a:sym typeface="Poppins Medium"/>
              </a:rPr>
              <a:t>Tomar en cuenta que los caudales son de 1L/s, </a:t>
            </a:r>
          </a:p>
          <a:p>
            <a:pPr algn="just">
              <a:lnSpc>
                <a:spcPts val="4200"/>
              </a:lnSpc>
            </a:pPr>
            <a:r>
              <a:rPr lang="en-US" sz="3500">
                <a:solidFill>
                  <a:srgbClr val="FFFFFF"/>
                </a:solidFill>
                <a:latin typeface="Poppins Medium"/>
                <a:ea typeface="Poppins Medium"/>
                <a:cs typeface="Poppins Medium"/>
                <a:sym typeface="Poppins Medium"/>
              </a:rPr>
              <a:t>Se le solicita que muestre cuanto liquido hay en el tanque.</a:t>
            </a:r>
          </a:p>
          <a:p>
            <a:pPr algn="just">
              <a:lnSpc>
                <a:spcPts val="4200"/>
              </a:lnSpc>
            </a:pPr>
            <a:r>
              <a:rPr lang="en-US" sz="3500">
                <a:solidFill>
                  <a:srgbClr val="FFFFFF"/>
                </a:solidFill>
                <a:latin typeface="Poppins Medium"/>
                <a:ea typeface="Poppins Medium"/>
                <a:cs typeface="Poppins Medium"/>
                <a:sym typeface="Poppins Medium"/>
              </a:rPr>
              <a:t>Muestre un conteo de las botellas que han salido del sistema. </a:t>
            </a:r>
          </a:p>
          <a:p>
            <a:pPr algn="just">
              <a:lnSpc>
                <a:spcPts val="4200"/>
              </a:lnSpc>
              <a:spcBef>
                <a:spcPct val="0"/>
              </a:spcBef>
            </a:pPr>
            <a:r>
              <a:rPr lang="en-US" sz="3500">
                <a:solidFill>
                  <a:srgbClr val="FFFFFF"/>
                </a:solidFill>
                <a:latin typeface="Poppins Medium"/>
                <a:ea typeface="Poppins Medium"/>
                <a:cs typeface="Poppins Medium"/>
                <a:sym typeface="Poppins Medium"/>
              </a:rPr>
              <a:t>Responda, cree que es necesario aumentar o disminuir la cantidad de gaseosa producida? Cuantas botellas han salido del sistema</a:t>
            </a:r>
          </a:p>
        </p:txBody>
      </p:sp>
      <p:sp>
        <p:nvSpPr>
          <p:cNvPr name="TextBox 6" id="6"/>
          <p:cNvSpPr txBox="true"/>
          <p:nvPr/>
        </p:nvSpPr>
        <p:spPr>
          <a:xfrm rot="0">
            <a:off x="1529800" y="533383"/>
            <a:ext cx="15228400" cy="1412875"/>
          </a:xfrm>
          <a:prstGeom prst="rect">
            <a:avLst/>
          </a:prstGeom>
        </p:spPr>
        <p:txBody>
          <a:bodyPr anchor="t" rtlCol="false" tIns="0" lIns="0" bIns="0" rIns="0">
            <a:spAutoFit/>
          </a:bodyPr>
          <a:lstStyle/>
          <a:p>
            <a:pPr algn="ctr">
              <a:lnSpc>
                <a:spcPts val="10999"/>
              </a:lnSpc>
            </a:pPr>
            <a:r>
              <a:rPr lang="en-US" b="true" sz="9999">
                <a:solidFill>
                  <a:srgbClr val="FFFFFF"/>
                </a:solidFill>
                <a:latin typeface="Poppins Medium Bold"/>
                <a:ea typeface="Poppins Medium Bold"/>
                <a:cs typeface="Poppins Medium Bold"/>
                <a:sym typeface="Poppins Medium Bold"/>
              </a:rPr>
              <a:t>Ejemplo</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126151"/>
            <a:ext cx="16230600" cy="7462285"/>
            <a:chOff x="0" y="0"/>
            <a:chExt cx="4274726" cy="1965376"/>
          </a:xfrm>
        </p:grpSpPr>
        <p:sp>
          <p:nvSpPr>
            <p:cNvPr name="Freeform 3" id="3"/>
            <p:cNvSpPr/>
            <p:nvPr/>
          </p:nvSpPr>
          <p:spPr>
            <a:xfrm flipH="false" flipV="false" rot="0">
              <a:off x="0" y="0"/>
              <a:ext cx="4274726" cy="1965376"/>
            </a:xfrm>
            <a:custGeom>
              <a:avLst/>
              <a:gdLst/>
              <a:ahLst/>
              <a:cxnLst/>
              <a:rect r="r" b="b" t="t" l="l"/>
              <a:pathLst>
                <a:path h="1965376" w="4274726">
                  <a:moveTo>
                    <a:pt x="24327" y="0"/>
                  </a:moveTo>
                  <a:lnTo>
                    <a:pt x="4250399" y="0"/>
                  </a:lnTo>
                  <a:cubicBezTo>
                    <a:pt x="4263834" y="0"/>
                    <a:pt x="4274726" y="10891"/>
                    <a:pt x="4274726" y="24327"/>
                  </a:cubicBezTo>
                  <a:lnTo>
                    <a:pt x="4274726" y="1941049"/>
                  </a:lnTo>
                  <a:cubicBezTo>
                    <a:pt x="4274726" y="1954484"/>
                    <a:pt x="4263834" y="1965376"/>
                    <a:pt x="4250399" y="1965376"/>
                  </a:cubicBezTo>
                  <a:lnTo>
                    <a:pt x="24327" y="1965376"/>
                  </a:lnTo>
                  <a:cubicBezTo>
                    <a:pt x="10891" y="1965376"/>
                    <a:pt x="0" y="1954484"/>
                    <a:pt x="0" y="1941049"/>
                  </a:cubicBezTo>
                  <a:lnTo>
                    <a:pt x="0" y="24327"/>
                  </a:lnTo>
                  <a:cubicBezTo>
                    <a:pt x="0" y="10891"/>
                    <a:pt x="10891" y="0"/>
                    <a:pt x="24327" y="0"/>
                  </a:cubicBezTo>
                  <a:close/>
                </a:path>
              </a:pathLst>
            </a:custGeom>
            <a:solidFill>
              <a:srgbClr val="7A7B7B"/>
            </a:solidFill>
          </p:spPr>
        </p:sp>
        <p:sp>
          <p:nvSpPr>
            <p:cNvPr name="TextBox 4" id="4"/>
            <p:cNvSpPr txBox="true"/>
            <p:nvPr/>
          </p:nvSpPr>
          <p:spPr>
            <a:xfrm>
              <a:off x="0" y="-57150"/>
              <a:ext cx="4274726" cy="2022526"/>
            </a:xfrm>
            <a:prstGeom prst="rect">
              <a:avLst/>
            </a:prstGeom>
          </p:spPr>
          <p:txBody>
            <a:bodyPr anchor="ctr" rtlCol="false" tIns="50800" lIns="50800" bIns="50800" rIns="50800"/>
            <a:lstStyle/>
            <a:p>
              <a:pPr algn="ctr">
                <a:lnSpc>
                  <a:spcPts val="3639"/>
                </a:lnSpc>
              </a:pPr>
            </a:p>
          </p:txBody>
        </p:sp>
      </p:grpSp>
      <p:sp>
        <p:nvSpPr>
          <p:cNvPr name="TextBox 5" id="5"/>
          <p:cNvSpPr txBox="true"/>
          <p:nvPr/>
        </p:nvSpPr>
        <p:spPr>
          <a:xfrm rot="0">
            <a:off x="1207196" y="2324100"/>
            <a:ext cx="15873607" cy="6934200"/>
          </a:xfrm>
          <a:prstGeom prst="rect">
            <a:avLst/>
          </a:prstGeom>
        </p:spPr>
        <p:txBody>
          <a:bodyPr anchor="t" rtlCol="false" tIns="0" lIns="0" bIns="0" rIns="0">
            <a:spAutoFit/>
          </a:bodyPr>
          <a:lstStyle/>
          <a:p>
            <a:pPr algn="just">
              <a:lnSpc>
                <a:spcPts val="4200"/>
              </a:lnSpc>
            </a:pPr>
            <a:r>
              <a:rPr lang="en-US" sz="3500">
                <a:solidFill>
                  <a:srgbClr val="FFFFFF"/>
                </a:solidFill>
                <a:latin typeface="Poppins Medium"/>
                <a:ea typeface="Poppins Medium"/>
                <a:cs typeface="Poppins Medium"/>
                <a:sym typeface="Poppins Medium"/>
              </a:rPr>
              <a:t>En la embotelladora “Agua Quemante”, tienen 2 tipos de botellas, las cuales tienen capacidad de 1/8L y 1L respectivamente y se sabe que las tasas de llegada son exponenciales y es de 0.25 y 0.5 respectivamente, se tiene en cuenta que cada 24 horas salen 4000L de agua que quema para ser almacenada en 2 tanques con capacidad de 1000L y 2000L, se deja a su discrecion la marca de altura para abrir la llave, una vez se llenan las botellas proceden a salir del sistema.</a:t>
            </a:r>
          </a:p>
          <a:p>
            <a:pPr algn="just">
              <a:lnSpc>
                <a:spcPts val="4200"/>
              </a:lnSpc>
            </a:pPr>
            <a:r>
              <a:rPr lang="en-US" sz="3500">
                <a:solidFill>
                  <a:srgbClr val="FFFFFF"/>
                </a:solidFill>
                <a:latin typeface="Poppins Medium"/>
                <a:ea typeface="Poppins Medium"/>
                <a:cs typeface="Poppins Medium"/>
                <a:sym typeface="Poppins Medium"/>
              </a:rPr>
              <a:t>Tomar en cuenta que los caudales son de 2L/s, </a:t>
            </a:r>
          </a:p>
          <a:p>
            <a:pPr algn="just">
              <a:lnSpc>
                <a:spcPts val="4200"/>
              </a:lnSpc>
            </a:pPr>
            <a:r>
              <a:rPr lang="en-US" sz="3500">
                <a:solidFill>
                  <a:srgbClr val="FFFFFF"/>
                </a:solidFill>
                <a:latin typeface="Poppins Medium"/>
                <a:ea typeface="Poppins Medium"/>
                <a:cs typeface="Poppins Medium"/>
                <a:sym typeface="Poppins Medium"/>
              </a:rPr>
              <a:t>Se le solicita que muestre cuanto liquido hay en el tanque.</a:t>
            </a:r>
          </a:p>
          <a:p>
            <a:pPr algn="just">
              <a:lnSpc>
                <a:spcPts val="4200"/>
              </a:lnSpc>
            </a:pPr>
            <a:r>
              <a:rPr lang="en-US" sz="3500">
                <a:solidFill>
                  <a:srgbClr val="FFFFFF"/>
                </a:solidFill>
                <a:latin typeface="Poppins Medium"/>
                <a:ea typeface="Poppins Medium"/>
                <a:cs typeface="Poppins Medium"/>
                <a:sym typeface="Poppins Medium"/>
              </a:rPr>
              <a:t>Muestre un conteo de las botellas que han salido del sistema. </a:t>
            </a:r>
          </a:p>
          <a:p>
            <a:pPr algn="just">
              <a:lnSpc>
                <a:spcPts val="4200"/>
              </a:lnSpc>
              <a:spcBef>
                <a:spcPct val="0"/>
              </a:spcBef>
            </a:pPr>
            <a:r>
              <a:rPr lang="en-US" sz="3500">
                <a:solidFill>
                  <a:srgbClr val="FFFFFF"/>
                </a:solidFill>
                <a:latin typeface="Poppins Medium"/>
                <a:ea typeface="Poppins Medium"/>
                <a:cs typeface="Poppins Medium"/>
                <a:sym typeface="Poppins Medium"/>
              </a:rPr>
              <a:t>Responda, cree que es necesario aumentar o disminuir la cantidad de gaseosa producida? Cuantas botellas han salido del sistema</a:t>
            </a:r>
          </a:p>
        </p:txBody>
      </p:sp>
      <p:sp>
        <p:nvSpPr>
          <p:cNvPr name="TextBox 6" id="6"/>
          <p:cNvSpPr txBox="true"/>
          <p:nvPr/>
        </p:nvSpPr>
        <p:spPr>
          <a:xfrm rot="0">
            <a:off x="1529800" y="533383"/>
            <a:ext cx="15228400" cy="1412875"/>
          </a:xfrm>
          <a:prstGeom prst="rect">
            <a:avLst/>
          </a:prstGeom>
        </p:spPr>
        <p:txBody>
          <a:bodyPr anchor="t" rtlCol="false" tIns="0" lIns="0" bIns="0" rIns="0">
            <a:spAutoFit/>
          </a:bodyPr>
          <a:lstStyle/>
          <a:p>
            <a:pPr algn="ctr">
              <a:lnSpc>
                <a:spcPts val="10999"/>
              </a:lnSpc>
            </a:pPr>
            <a:r>
              <a:rPr lang="en-US" b="true" sz="9999">
                <a:solidFill>
                  <a:srgbClr val="FFFFFF"/>
                </a:solidFill>
                <a:latin typeface="Poppins Medium Bold"/>
                <a:ea typeface="Poppins Medium Bold"/>
                <a:cs typeface="Poppins Medium Bold"/>
                <a:sym typeface="Poppins Medium Bold"/>
              </a:rPr>
              <a:t>Ejemplo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10361364" y="3121239"/>
            <a:ext cx="6492240" cy="0"/>
          </a:xfrm>
          <a:prstGeom prst="line">
            <a:avLst/>
          </a:prstGeom>
          <a:ln cap="flat" w="38100">
            <a:solidFill>
              <a:srgbClr val="00C4CC"/>
            </a:solidFill>
            <a:prstDash val="solid"/>
            <a:headEnd type="none" len="sm" w="sm"/>
            <a:tailEnd type="none" len="sm" w="sm"/>
          </a:ln>
        </p:spPr>
      </p:sp>
      <p:sp>
        <p:nvSpPr>
          <p:cNvPr name="AutoShape 3" id="3"/>
          <p:cNvSpPr/>
          <p:nvPr/>
        </p:nvSpPr>
        <p:spPr>
          <a:xfrm>
            <a:off x="10361364" y="4062802"/>
            <a:ext cx="6492240" cy="0"/>
          </a:xfrm>
          <a:prstGeom prst="line">
            <a:avLst/>
          </a:prstGeom>
          <a:ln cap="flat" w="38100">
            <a:solidFill>
              <a:srgbClr val="00C4CC"/>
            </a:solidFill>
            <a:prstDash val="solid"/>
            <a:headEnd type="none" len="sm" w="sm"/>
            <a:tailEnd type="none" len="sm" w="sm"/>
          </a:ln>
        </p:spPr>
      </p:sp>
      <p:sp>
        <p:nvSpPr>
          <p:cNvPr name="AutoShape 4" id="4"/>
          <p:cNvSpPr/>
          <p:nvPr/>
        </p:nvSpPr>
        <p:spPr>
          <a:xfrm>
            <a:off x="10361364" y="5050114"/>
            <a:ext cx="6492240" cy="0"/>
          </a:xfrm>
          <a:prstGeom prst="line">
            <a:avLst/>
          </a:prstGeom>
          <a:ln cap="flat" w="38100">
            <a:solidFill>
              <a:srgbClr val="00C4CC"/>
            </a:solidFill>
            <a:prstDash val="solid"/>
            <a:headEnd type="none" len="sm" w="sm"/>
            <a:tailEnd type="none" len="sm" w="sm"/>
          </a:ln>
        </p:spPr>
      </p:sp>
      <p:sp>
        <p:nvSpPr>
          <p:cNvPr name="AutoShape 5" id="5"/>
          <p:cNvSpPr/>
          <p:nvPr/>
        </p:nvSpPr>
        <p:spPr>
          <a:xfrm>
            <a:off x="10361364" y="6048863"/>
            <a:ext cx="6492240" cy="0"/>
          </a:xfrm>
          <a:prstGeom prst="line">
            <a:avLst/>
          </a:prstGeom>
          <a:ln cap="flat" w="38100">
            <a:solidFill>
              <a:srgbClr val="00C4CC"/>
            </a:solidFill>
            <a:prstDash val="solid"/>
            <a:headEnd type="none" len="sm" w="sm"/>
            <a:tailEnd type="none" len="sm" w="sm"/>
          </a:ln>
        </p:spPr>
      </p:sp>
      <p:sp>
        <p:nvSpPr>
          <p:cNvPr name="AutoShape 6" id="6"/>
          <p:cNvSpPr/>
          <p:nvPr/>
        </p:nvSpPr>
        <p:spPr>
          <a:xfrm>
            <a:off x="10361364" y="7001863"/>
            <a:ext cx="6492240" cy="0"/>
          </a:xfrm>
          <a:prstGeom prst="line">
            <a:avLst/>
          </a:prstGeom>
          <a:ln cap="flat" w="38100">
            <a:solidFill>
              <a:srgbClr val="00C4CC"/>
            </a:solidFill>
            <a:prstDash val="solid"/>
            <a:headEnd type="none" len="sm" w="sm"/>
            <a:tailEnd type="none" len="sm" w="sm"/>
          </a:ln>
        </p:spPr>
      </p:sp>
      <p:sp>
        <p:nvSpPr>
          <p:cNvPr name="AutoShape 7" id="7"/>
          <p:cNvSpPr/>
          <p:nvPr/>
        </p:nvSpPr>
        <p:spPr>
          <a:xfrm>
            <a:off x="10361364" y="7954864"/>
            <a:ext cx="6492240" cy="0"/>
          </a:xfrm>
          <a:prstGeom prst="line">
            <a:avLst/>
          </a:prstGeom>
          <a:ln cap="flat" w="38100">
            <a:solidFill>
              <a:srgbClr val="00C4CC"/>
            </a:solidFill>
            <a:prstDash val="solid"/>
            <a:headEnd type="none" len="sm" w="sm"/>
            <a:tailEnd type="none" len="sm" w="sm"/>
          </a:ln>
        </p:spPr>
      </p:sp>
      <p:sp>
        <p:nvSpPr>
          <p:cNvPr name="Freeform 8" id="8"/>
          <p:cNvSpPr/>
          <p:nvPr/>
        </p:nvSpPr>
        <p:spPr>
          <a:xfrm flipH="false" flipV="false" rot="0">
            <a:off x="567616" y="2588765"/>
            <a:ext cx="9083504" cy="5109471"/>
          </a:xfrm>
          <a:custGeom>
            <a:avLst/>
            <a:gdLst/>
            <a:ahLst/>
            <a:cxnLst/>
            <a:rect r="r" b="b" t="t" l="l"/>
            <a:pathLst>
              <a:path h="5109471" w="9083504">
                <a:moveTo>
                  <a:pt x="0" y="0"/>
                </a:moveTo>
                <a:lnTo>
                  <a:pt x="9083503" y="0"/>
                </a:lnTo>
                <a:lnTo>
                  <a:pt x="9083503" y="5109470"/>
                </a:lnTo>
                <a:lnTo>
                  <a:pt x="0" y="5109470"/>
                </a:lnTo>
                <a:lnTo>
                  <a:pt x="0" y="0"/>
                </a:lnTo>
                <a:close/>
              </a:path>
            </a:pathLst>
          </a:custGeom>
          <a:blipFill>
            <a:blip r:embed="rId2"/>
            <a:stretch>
              <a:fillRect l="0" t="0" r="0" b="0"/>
            </a:stretch>
          </a:blipFill>
        </p:spPr>
      </p:sp>
      <p:grpSp>
        <p:nvGrpSpPr>
          <p:cNvPr name="Group 9" id="9"/>
          <p:cNvGrpSpPr/>
          <p:nvPr/>
        </p:nvGrpSpPr>
        <p:grpSpPr>
          <a:xfrm rot="0">
            <a:off x="2343422" y="6941685"/>
            <a:ext cx="5531892" cy="729957"/>
            <a:chOff x="0" y="0"/>
            <a:chExt cx="1456959" cy="192252"/>
          </a:xfrm>
        </p:grpSpPr>
        <p:sp>
          <p:nvSpPr>
            <p:cNvPr name="Freeform 10" id="10"/>
            <p:cNvSpPr/>
            <p:nvPr/>
          </p:nvSpPr>
          <p:spPr>
            <a:xfrm flipH="false" flipV="false" rot="0">
              <a:off x="0" y="0"/>
              <a:ext cx="1456959" cy="192252"/>
            </a:xfrm>
            <a:custGeom>
              <a:avLst/>
              <a:gdLst/>
              <a:ahLst/>
              <a:cxnLst/>
              <a:rect r="r" b="b" t="t" l="l"/>
              <a:pathLst>
                <a:path h="192252" w="1456959">
                  <a:moveTo>
                    <a:pt x="71375" y="0"/>
                  </a:moveTo>
                  <a:lnTo>
                    <a:pt x="1385584" y="0"/>
                  </a:lnTo>
                  <a:cubicBezTo>
                    <a:pt x="1404514" y="0"/>
                    <a:pt x="1422669" y="7520"/>
                    <a:pt x="1436054" y="20905"/>
                  </a:cubicBezTo>
                  <a:cubicBezTo>
                    <a:pt x="1449439" y="34291"/>
                    <a:pt x="1456959" y="52445"/>
                    <a:pt x="1456959" y="71375"/>
                  </a:cubicBezTo>
                  <a:lnTo>
                    <a:pt x="1456959" y="120877"/>
                  </a:lnTo>
                  <a:cubicBezTo>
                    <a:pt x="1456959" y="139807"/>
                    <a:pt x="1449439" y="157961"/>
                    <a:pt x="1436054" y="171347"/>
                  </a:cubicBezTo>
                  <a:cubicBezTo>
                    <a:pt x="1422669" y="184732"/>
                    <a:pt x="1404514" y="192252"/>
                    <a:pt x="1385584" y="192252"/>
                  </a:cubicBezTo>
                  <a:lnTo>
                    <a:pt x="71375" y="192252"/>
                  </a:lnTo>
                  <a:cubicBezTo>
                    <a:pt x="52445" y="192252"/>
                    <a:pt x="34291" y="184732"/>
                    <a:pt x="20905" y="171347"/>
                  </a:cubicBezTo>
                  <a:cubicBezTo>
                    <a:pt x="7520" y="157961"/>
                    <a:pt x="0" y="139807"/>
                    <a:pt x="0" y="120877"/>
                  </a:cubicBezTo>
                  <a:lnTo>
                    <a:pt x="0" y="71375"/>
                  </a:lnTo>
                  <a:cubicBezTo>
                    <a:pt x="0" y="52445"/>
                    <a:pt x="7520" y="34291"/>
                    <a:pt x="20905" y="20905"/>
                  </a:cubicBezTo>
                  <a:cubicBezTo>
                    <a:pt x="34291" y="7520"/>
                    <a:pt x="52445" y="0"/>
                    <a:pt x="71375" y="0"/>
                  </a:cubicBezTo>
                  <a:close/>
                </a:path>
              </a:pathLst>
            </a:custGeom>
            <a:solidFill>
              <a:srgbClr val="FFFFFF"/>
            </a:solidFill>
          </p:spPr>
        </p:sp>
        <p:sp>
          <p:nvSpPr>
            <p:cNvPr name="TextBox 11" id="11"/>
            <p:cNvSpPr txBox="true"/>
            <p:nvPr/>
          </p:nvSpPr>
          <p:spPr>
            <a:xfrm>
              <a:off x="0" y="28575"/>
              <a:ext cx="1456959" cy="163677"/>
            </a:xfrm>
            <a:prstGeom prst="rect">
              <a:avLst/>
            </a:prstGeom>
          </p:spPr>
          <p:txBody>
            <a:bodyPr anchor="ctr" rtlCol="false" tIns="50800" lIns="50800" bIns="50800" rIns="50800"/>
            <a:lstStyle/>
            <a:p>
              <a:pPr algn="ctr">
                <a:lnSpc>
                  <a:spcPts val="3081"/>
                </a:lnSpc>
              </a:pPr>
              <a:r>
                <a:rPr lang="en-US" b="true" sz="2800">
                  <a:solidFill>
                    <a:srgbClr val="141414"/>
                  </a:solidFill>
                  <a:latin typeface="Poppins Medium Bold"/>
                  <a:ea typeface="Poppins Medium Bold"/>
                  <a:cs typeface="Poppins Medium Bold"/>
                  <a:sym typeface="Poppins Medium Bold"/>
                </a:rPr>
                <a:t>Entre al lab de modela</a:t>
              </a:r>
            </a:p>
          </p:txBody>
        </p:sp>
      </p:grpSp>
      <p:sp>
        <p:nvSpPr>
          <p:cNvPr name="TextBox 12" id="12"/>
          <p:cNvSpPr txBox="true"/>
          <p:nvPr/>
        </p:nvSpPr>
        <p:spPr>
          <a:xfrm rot="0">
            <a:off x="1279869" y="1220245"/>
            <a:ext cx="7271904" cy="1151471"/>
          </a:xfrm>
          <a:prstGeom prst="rect">
            <a:avLst/>
          </a:prstGeom>
        </p:spPr>
        <p:txBody>
          <a:bodyPr anchor="t" rtlCol="false" tIns="0" lIns="0" bIns="0" rIns="0">
            <a:spAutoFit/>
          </a:bodyPr>
          <a:lstStyle/>
          <a:p>
            <a:pPr algn="ctr">
              <a:lnSpc>
                <a:spcPts val="8983"/>
              </a:lnSpc>
            </a:pPr>
            <a:r>
              <a:rPr lang="en-US" b="true" sz="8166">
                <a:solidFill>
                  <a:srgbClr val="FFFFFF"/>
                </a:solidFill>
                <a:latin typeface="Poppins Medium Bold"/>
                <a:ea typeface="Poppins Medium Bold"/>
                <a:cs typeface="Poppins Medium Bold"/>
                <a:sym typeface="Poppins Medium Bold"/>
              </a:rPr>
              <a:t>Anuncios</a:t>
            </a:r>
          </a:p>
        </p:txBody>
      </p:sp>
      <p:sp>
        <p:nvSpPr>
          <p:cNvPr name="TextBox 13" id="13"/>
          <p:cNvSpPr txBox="true"/>
          <p:nvPr/>
        </p:nvSpPr>
        <p:spPr>
          <a:xfrm rot="0">
            <a:off x="10361364" y="3445646"/>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Notas</a:t>
            </a:r>
          </a:p>
        </p:txBody>
      </p:sp>
      <p:sp>
        <p:nvSpPr>
          <p:cNvPr name="TextBox 14" id="14"/>
          <p:cNvSpPr txBox="true"/>
          <p:nvPr/>
        </p:nvSpPr>
        <p:spPr>
          <a:xfrm rot="0">
            <a:off x="10361364" y="5373964"/>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Introduccion a Flow Library</a:t>
            </a:r>
          </a:p>
        </p:txBody>
      </p:sp>
      <p:sp>
        <p:nvSpPr>
          <p:cNvPr name="TextBox 15" id="15"/>
          <p:cNvSpPr txBox="true"/>
          <p:nvPr/>
        </p:nvSpPr>
        <p:spPr>
          <a:xfrm rot="0">
            <a:off x="10361364" y="6372713"/>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Componentes basicos</a:t>
            </a:r>
          </a:p>
        </p:txBody>
      </p:sp>
      <p:sp>
        <p:nvSpPr>
          <p:cNvPr name="TextBox 16" id="16"/>
          <p:cNvSpPr txBox="true"/>
          <p:nvPr/>
        </p:nvSpPr>
        <p:spPr>
          <a:xfrm rot="0">
            <a:off x="10361364" y="4371279"/>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Conferencia</a:t>
            </a:r>
          </a:p>
        </p:txBody>
      </p:sp>
      <p:sp>
        <p:nvSpPr>
          <p:cNvPr name="TextBox 17" id="17"/>
          <p:cNvSpPr txBox="true"/>
          <p:nvPr/>
        </p:nvSpPr>
        <p:spPr>
          <a:xfrm rot="0">
            <a:off x="10361364" y="7325713"/>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Ejemplo</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5254033" y="2954181"/>
            <a:ext cx="7779935" cy="6499487"/>
          </a:xfrm>
          <a:custGeom>
            <a:avLst/>
            <a:gdLst/>
            <a:ahLst/>
            <a:cxnLst/>
            <a:rect r="r" b="b" t="t" l="l"/>
            <a:pathLst>
              <a:path h="6499487" w="7779935">
                <a:moveTo>
                  <a:pt x="0" y="0"/>
                </a:moveTo>
                <a:lnTo>
                  <a:pt x="7779934" y="0"/>
                </a:lnTo>
                <a:lnTo>
                  <a:pt x="7779934" y="6499487"/>
                </a:lnTo>
                <a:lnTo>
                  <a:pt x="0" y="6499487"/>
                </a:lnTo>
                <a:lnTo>
                  <a:pt x="0" y="0"/>
                </a:lnTo>
                <a:close/>
              </a:path>
            </a:pathLst>
          </a:custGeom>
          <a:blipFill>
            <a:blip r:embed="rId2"/>
            <a:stretch>
              <a:fillRect l="0" t="0" r="0" b="0"/>
            </a:stretch>
          </a:blipFill>
        </p:spPr>
      </p:sp>
      <p:sp>
        <p:nvSpPr>
          <p:cNvPr name="TextBox 3" id="3"/>
          <p:cNvSpPr txBox="true"/>
          <p:nvPr/>
        </p:nvSpPr>
        <p:spPr>
          <a:xfrm rot="0">
            <a:off x="1487970" y="1288618"/>
            <a:ext cx="15312059"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¿Dudas?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0137317" y="599781"/>
            <a:ext cx="6883734" cy="9087437"/>
          </a:xfrm>
          <a:custGeom>
            <a:avLst/>
            <a:gdLst/>
            <a:ahLst/>
            <a:cxnLst/>
            <a:rect r="r" b="b" t="t" l="l"/>
            <a:pathLst>
              <a:path h="9087437" w="6883734">
                <a:moveTo>
                  <a:pt x="0" y="0"/>
                </a:moveTo>
                <a:lnTo>
                  <a:pt x="6883734" y="0"/>
                </a:lnTo>
                <a:lnTo>
                  <a:pt x="6883734" y="9087438"/>
                </a:lnTo>
                <a:lnTo>
                  <a:pt x="0" y="9087438"/>
                </a:lnTo>
                <a:lnTo>
                  <a:pt x="0" y="0"/>
                </a:lnTo>
                <a:close/>
              </a:path>
            </a:pathLst>
          </a:custGeom>
          <a:blipFill>
            <a:blip r:embed="rId2"/>
            <a:stretch>
              <a:fillRect l="0" t="0" r="0" b="0"/>
            </a:stretch>
          </a:blipFill>
        </p:spPr>
      </p:sp>
      <p:grpSp>
        <p:nvGrpSpPr>
          <p:cNvPr name="Group 3" id="3"/>
          <p:cNvGrpSpPr/>
          <p:nvPr/>
        </p:nvGrpSpPr>
        <p:grpSpPr>
          <a:xfrm rot="0">
            <a:off x="11200256" y="5405934"/>
            <a:ext cx="2571749" cy="713787"/>
            <a:chOff x="0" y="0"/>
            <a:chExt cx="677333" cy="187993"/>
          </a:xfrm>
        </p:grpSpPr>
        <p:sp>
          <p:nvSpPr>
            <p:cNvPr name="Freeform 4" id="4"/>
            <p:cNvSpPr/>
            <p:nvPr/>
          </p:nvSpPr>
          <p:spPr>
            <a:xfrm flipH="false" flipV="false" rot="0">
              <a:off x="0" y="0"/>
              <a:ext cx="677333" cy="187993"/>
            </a:xfrm>
            <a:custGeom>
              <a:avLst/>
              <a:gdLst/>
              <a:ahLst/>
              <a:cxnLst/>
              <a:rect r="r" b="b" t="t" l="l"/>
              <a:pathLst>
                <a:path h="187993" w="677333">
                  <a:moveTo>
                    <a:pt x="93997" y="0"/>
                  </a:moveTo>
                  <a:lnTo>
                    <a:pt x="583336" y="0"/>
                  </a:lnTo>
                  <a:cubicBezTo>
                    <a:pt x="635249" y="0"/>
                    <a:pt x="677333" y="42084"/>
                    <a:pt x="677333" y="93997"/>
                  </a:cubicBezTo>
                  <a:lnTo>
                    <a:pt x="677333" y="93997"/>
                  </a:lnTo>
                  <a:cubicBezTo>
                    <a:pt x="677333" y="118926"/>
                    <a:pt x="667430" y="142835"/>
                    <a:pt x="649802" y="160462"/>
                  </a:cubicBezTo>
                  <a:cubicBezTo>
                    <a:pt x="632174" y="178090"/>
                    <a:pt x="608266" y="187993"/>
                    <a:pt x="583336" y="187993"/>
                  </a:cubicBezTo>
                  <a:lnTo>
                    <a:pt x="93997" y="187993"/>
                  </a:lnTo>
                  <a:cubicBezTo>
                    <a:pt x="42084" y="187993"/>
                    <a:pt x="0" y="145910"/>
                    <a:pt x="0" y="93997"/>
                  </a:cubicBezTo>
                  <a:lnTo>
                    <a:pt x="0" y="93997"/>
                  </a:lnTo>
                  <a:cubicBezTo>
                    <a:pt x="0" y="42084"/>
                    <a:pt x="42084" y="0"/>
                    <a:pt x="93997" y="0"/>
                  </a:cubicBezTo>
                  <a:close/>
                </a:path>
              </a:pathLst>
            </a:custGeom>
            <a:solidFill>
              <a:srgbClr val="FFFFFF"/>
            </a:solidFill>
          </p:spPr>
        </p:sp>
        <p:sp>
          <p:nvSpPr>
            <p:cNvPr name="TextBox 5" id="5"/>
            <p:cNvSpPr txBox="true"/>
            <p:nvPr/>
          </p:nvSpPr>
          <p:spPr>
            <a:xfrm>
              <a:off x="0" y="28575"/>
              <a:ext cx="677333" cy="159418"/>
            </a:xfrm>
            <a:prstGeom prst="rect">
              <a:avLst/>
            </a:prstGeom>
          </p:spPr>
          <p:txBody>
            <a:bodyPr anchor="ctr" rtlCol="false" tIns="50800" lIns="50800" bIns="50800" rIns="50800"/>
            <a:lstStyle/>
            <a:p>
              <a:pPr algn="ctr">
                <a:lnSpc>
                  <a:spcPts val="2751"/>
                </a:lnSpc>
              </a:pPr>
            </a:p>
          </p:txBody>
        </p:sp>
      </p:grpSp>
      <p:sp>
        <p:nvSpPr>
          <p:cNvPr name="TextBox 6" id="6"/>
          <p:cNvSpPr txBox="true"/>
          <p:nvPr/>
        </p:nvSpPr>
        <p:spPr>
          <a:xfrm rot="0">
            <a:off x="942128" y="3413358"/>
            <a:ext cx="8201872" cy="30120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Hoja de Trabajo #3</a:t>
            </a:r>
          </a:p>
        </p:txBody>
      </p:sp>
      <p:sp>
        <p:nvSpPr>
          <p:cNvPr name="TextBox 7" id="7"/>
          <p:cNvSpPr txBox="true"/>
          <p:nvPr/>
        </p:nvSpPr>
        <p:spPr>
          <a:xfrm rot="0">
            <a:off x="11661961" y="5518353"/>
            <a:ext cx="1616381" cy="431800"/>
          </a:xfrm>
          <a:prstGeom prst="rect">
            <a:avLst/>
          </a:prstGeom>
        </p:spPr>
        <p:txBody>
          <a:bodyPr anchor="t" rtlCol="false" tIns="0" lIns="0" bIns="0" rIns="0">
            <a:spAutoFit/>
          </a:bodyPr>
          <a:lstStyle/>
          <a:p>
            <a:pPr algn="ctr" marL="0" indent="0" lvl="0">
              <a:lnSpc>
                <a:spcPts val="3500"/>
              </a:lnSpc>
              <a:spcBef>
                <a:spcPct val="0"/>
              </a:spcBef>
            </a:pPr>
            <a:r>
              <a:rPr lang="en-US" b="true" sz="2500">
                <a:solidFill>
                  <a:srgbClr val="000000"/>
                </a:solidFill>
                <a:latin typeface="Open Sans Bold"/>
                <a:ea typeface="Open Sans Bold"/>
                <a:cs typeface="Open Sans Bold"/>
                <a:sym typeface="Open Sans Bold"/>
              </a:rPr>
              <a:t>Ustedes</a:t>
            </a:r>
          </a:p>
        </p:txBody>
      </p:sp>
      <p:grpSp>
        <p:nvGrpSpPr>
          <p:cNvPr name="Group 8" id="8"/>
          <p:cNvGrpSpPr/>
          <p:nvPr/>
        </p:nvGrpSpPr>
        <p:grpSpPr>
          <a:xfrm rot="0">
            <a:off x="15236998" y="4170069"/>
            <a:ext cx="1469568" cy="514345"/>
            <a:chOff x="0" y="0"/>
            <a:chExt cx="387047" cy="135465"/>
          </a:xfrm>
        </p:grpSpPr>
        <p:sp>
          <p:nvSpPr>
            <p:cNvPr name="Freeform 9" id="9"/>
            <p:cNvSpPr/>
            <p:nvPr/>
          </p:nvSpPr>
          <p:spPr>
            <a:xfrm flipH="false" flipV="false" rot="0">
              <a:off x="0" y="0"/>
              <a:ext cx="387047" cy="135465"/>
            </a:xfrm>
            <a:custGeom>
              <a:avLst/>
              <a:gdLst/>
              <a:ahLst/>
              <a:cxnLst/>
              <a:rect r="r" b="b" t="t" l="l"/>
              <a:pathLst>
                <a:path h="135465" w="387047">
                  <a:moveTo>
                    <a:pt x="67733" y="0"/>
                  </a:moveTo>
                  <a:lnTo>
                    <a:pt x="319314" y="0"/>
                  </a:lnTo>
                  <a:cubicBezTo>
                    <a:pt x="356722" y="0"/>
                    <a:pt x="387047" y="30325"/>
                    <a:pt x="387047" y="67733"/>
                  </a:cubicBezTo>
                  <a:lnTo>
                    <a:pt x="387047" y="67733"/>
                  </a:lnTo>
                  <a:cubicBezTo>
                    <a:pt x="387047" y="105140"/>
                    <a:pt x="356722" y="135465"/>
                    <a:pt x="319314" y="135465"/>
                  </a:cubicBezTo>
                  <a:lnTo>
                    <a:pt x="67733" y="135465"/>
                  </a:lnTo>
                  <a:cubicBezTo>
                    <a:pt x="30325" y="135465"/>
                    <a:pt x="0" y="105140"/>
                    <a:pt x="0" y="67733"/>
                  </a:cubicBezTo>
                  <a:lnTo>
                    <a:pt x="0" y="67733"/>
                  </a:lnTo>
                  <a:cubicBezTo>
                    <a:pt x="0" y="30325"/>
                    <a:pt x="30325" y="0"/>
                    <a:pt x="67733" y="0"/>
                  </a:cubicBezTo>
                  <a:close/>
                </a:path>
              </a:pathLst>
            </a:custGeom>
            <a:solidFill>
              <a:srgbClr val="FFFFFF"/>
            </a:solidFill>
          </p:spPr>
        </p:sp>
        <p:sp>
          <p:nvSpPr>
            <p:cNvPr name="TextBox 10" id="10"/>
            <p:cNvSpPr txBox="true"/>
            <p:nvPr/>
          </p:nvSpPr>
          <p:spPr>
            <a:xfrm>
              <a:off x="0" y="19050"/>
              <a:ext cx="387047" cy="116415"/>
            </a:xfrm>
            <a:prstGeom prst="rect">
              <a:avLst/>
            </a:prstGeom>
          </p:spPr>
          <p:txBody>
            <a:bodyPr anchor="ctr" rtlCol="false" tIns="50800" lIns="50800" bIns="50800" rIns="50800"/>
            <a:lstStyle/>
            <a:p>
              <a:pPr algn="ctr">
                <a:lnSpc>
                  <a:spcPts val="2861"/>
                </a:lnSpc>
              </a:pPr>
            </a:p>
          </p:txBody>
        </p:sp>
      </p:grpSp>
      <p:sp>
        <p:nvSpPr>
          <p:cNvPr name="TextBox 11" id="11"/>
          <p:cNvSpPr txBox="true"/>
          <p:nvPr/>
        </p:nvSpPr>
        <p:spPr>
          <a:xfrm rot="0">
            <a:off x="15215537" y="4192292"/>
            <a:ext cx="1491029" cy="422275"/>
          </a:xfrm>
          <a:prstGeom prst="rect">
            <a:avLst/>
          </a:prstGeom>
        </p:spPr>
        <p:txBody>
          <a:bodyPr anchor="t" rtlCol="false" tIns="0" lIns="0" bIns="0" rIns="0">
            <a:spAutoFit/>
          </a:bodyPr>
          <a:lstStyle/>
          <a:p>
            <a:pPr algn="ctr" marL="0" indent="0" lvl="0">
              <a:lnSpc>
                <a:spcPts val="3499"/>
              </a:lnSpc>
              <a:spcBef>
                <a:spcPct val="0"/>
              </a:spcBef>
            </a:pPr>
            <a:r>
              <a:rPr lang="en-US" b="true" sz="2499">
                <a:solidFill>
                  <a:srgbClr val="000000"/>
                </a:solidFill>
                <a:latin typeface="Open Sans Bold"/>
                <a:ea typeface="Open Sans Bold"/>
                <a:cs typeface="Open Sans Bold"/>
                <a:sym typeface="Open Sans Bold"/>
              </a:rPr>
              <a:t>LAB</a:t>
            </a:r>
          </a:p>
        </p:txBody>
      </p:sp>
      <p:grpSp>
        <p:nvGrpSpPr>
          <p:cNvPr name="Group 12" id="12"/>
          <p:cNvGrpSpPr/>
          <p:nvPr/>
        </p:nvGrpSpPr>
        <p:grpSpPr>
          <a:xfrm rot="0">
            <a:off x="12502109" y="3111671"/>
            <a:ext cx="2372307" cy="507825"/>
            <a:chOff x="0" y="0"/>
            <a:chExt cx="624805" cy="133748"/>
          </a:xfrm>
        </p:grpSpPr>
        <p:sp>
          <p:nvSpPr>
            <p:cNvPr name="Freeform 13" id="13"/>
            <p:cNvSpPr/>
            <p:nvPr/>
          </p:nvSpPr>
          <p:spPr>
            <a:xfrm flipH="false" flipV="false" rot="0">
              <a:off x="0" y="0"/>
              <a:ext cx="624805" cy="133748"/>
            </a:xfrm>
            <a:custGeom>
              <a:avLst/>
              <a:gdLst/>
              <a:ahLst/>
              <a:cxnLst/>
              <a:rect r="r" b="b" t="t" l="l"/>
              <a:pathLst>
                <a:path h="133748" w="624805">
                  <a:moveTo>
                    <a:pt x="66874" y="0"/>
                  </a:moveTo>
                  <a:lnTo>
                    <a:pt x="557931" y="0"/>
                  </a:lnTo>
                  <a:cubicBezTo>
                    <a:pt x="575667" y="0"/>
                    <a:pt x="592677" y="7046"/>
                    <a:pt x="605218" y="19587"/>
                  </a:cubicBezTo>
                  <a:cubicBezTo>
                    <a:pt x="617759" y="32128"/>
                    <a:pt x="624805" y="49138"/>
                    <a:pt x="624805" y="66874"/>
                  </a:cubicBezTo>
                  <a:lnTo>
                    <a:pt x="624805" y="66874"/>
                  </a:lnTo>
                  <a:cubicBezTo>
                    <a:pt x="624805" y="103808"/>
                    <a:pt x="594865" y="133748"/>
                    <a:pt x="557931" y="133748"/>
                  </a:cubicBezTo>
                  <a:lnTo>
                    <a:pt x="66874" y="133748"/>
                  </a:lnTo>
                  <a:cubicBezTo>
                    <a:pt x="29941" y="133748"/>
                    <a:pt x="0" y="103808"/>
                    <a:pt x="0" y="66874"/>
                  </a:cubicBezTo>
                  <a:lnTo>
                    <a:pt x="0" y="66874"/>
                  </a:lnTo>
                  <a:cubicBezTo>
                    <a:pt x="0" y="29941"/>
                    <a:pt x="29941" y="0"/>
                    <a:pt x="66874" y="0"/>
                  </a:cubicBezTo>
                  <a:close/>
                </a:path>
              </a:pathLst>
            </a:custGeom>
            <a:solidFill>
              <a:srgbClr val="FFFFFF"/>
            </a:solidFill>
          </p:spPr>
        </p:sp>
        <p:sp>
          <p:nvSpPr>
            <p:cNvPr name="TextBox 14" id="14"/>
            <p:cNvSpPr txBox="true"/>
            <p:nvPr/>
          </p:nvSpPr>
          <p:spPr>
            <a:xfrm>
              <a:off x="0" y="19050"/>
              <a:ext cx="624805" cy="114698"/>
            </a:xfrm>
            <a:prstGeom prst="rect">
              <a:avLst/>
            </a:prstGeom>
          </p:spPr>
          <p:txBody>
            <a:bodyPr anchor="ctr" rtlCol="false" tIns="50800" lIns="50800" bIns="50800" rIns="50800"/>
            <a:lstStyle/>
            <a:p>
              <a:pPr algn="ctr">
                <a:lnSpc>
                  <a:spcPts val="2861"/>
                </a:lnSpc>
              </a:pPr>
            </a:p>
          </p:txBody>
        </p:sp>
      </p:grpSp>
      <p:sp>
        <p:nvSpPr>
          <p:cNvPr name="TextBox 15" id="15"/>
          <p:cNvSpPr txBox="true"/>
          <p:nvPr/>
        </p:nvSpPr>
        <p:spPr>
          <a:xfrm rot="0">
            <a:off x="12470152" y="3110027"/>
            <a:ext cx="2404264" cy="431800"/>
          </a:xfrm>
          <a:prstGeom prst="rect">
            <a:avLst/>
          </a:prstGeom>
        </p:spPr>
        <p:txBody>
          <a:bodyPr anchor="t" rtlCol="false" tIns="0" lIns="0" bIns="0" rIns="0">
            <a:spAutoFit/>
          </a:bodyPr>
          <a:lstStyle/>
          <a:p>
            <a:pPr algn="ctr" marL="0" indent="0" lvl="0">
              <a:lnSpc>
                <a:spcPts val="3500"/>
              </a:lnSpc>
              <a:spcBef>
                <a:spcPct val="0"/>
              </a:spcBef>
            </a:pPr>
            <a:r>
              <a:rPr lang="en-US" b="true" sz="2500">
                <a:solidFill>
                  <a:srgbClr val="000000"/>
                </a:solidFill>
                <a:latin typeface="Open Sans Bold"/>
                <a:ea typeface="Open Sans Bold"/>
                <a:cs typeface="Open Sans Bold"/>
                <a:sym typeface="Open Sans Bold"/>
              </a:rPr>
              <a:t>Conferencia</a:t>
            </a:r>
          </a:p>
        </p:txBody>
      </p:sp>
      <p:grpSp>
        <p:nvGrpSpPr>
          <p:cNvPr name="Group 16" id="16"/>
          <p:cNvGrpSpPr/>
          <p:nvPr/>
        </p:nvGrpSpPr>
        <p:grpSpPr>
          <a:xfrm rot="0">
            <a:off x="12748752" y="8544513"/>
            <a:ext cx="2571749" cy="713787"/>
            <a:chOff x="0" y="0"/>
            <a:chExt cx="677333" cy="187993"/>
          </a:xfrm>
        </p:grpSpPr>
        <p:sp>
          <p:nvSpPr>
            <p:cNvPr name="Freeform 17" id="17"/>
            <p:cNvSpPr/>
            <p:nvPr/>
          </p:nvSpPr>
          <p:spPr>
            <a:xfrm flipH="false" flipV="false" rot="0">
              <a:off x="0" y="0"/>
              <a:ext cx="677333" cy="187993"/>
            </a:xfrm>
            <a:custGeom>
              <a:avLst/>
              <a:gdLst/>
              <a:ahLst/>
              <a:cxnLst/>
              <a:rect r="r" b="b" t="t" l="l"/>
              <a:pathLst>
                <a:path h="187993" w="677333">
                  <a:moveTo>
                    <a:pt x="93997" y="0"/>
                  </a:moveTo>
                  <a:lnTo>
                    <a:pt x="583336" y="0"/>
                  </a:lnTo>
                  <a:cubicBezTo>
                    <a:pt x="635249" y="0"/>
                    <a:pt x="677333" y="42084"/>
                    <a:pt x="677333" y="93997"/>
                  </a:cubicBezTo>
                  <a:lnTo>
                    <a:pt x="677333" y="93997"/>
                  </a:lnTo>
                  <a:cubicBezTo>
                    <a:pt x="677333" y="118926"/>
                    <a:pt x="667430" y="142835"/>
                    <a:pt x="649802" y="160462"/>
                  </a:cubicBezTo>
                  <a:cubicBezTo>
                    <a:pt x="632174" y="178090"/>
                    <a:pt x="608266" y="187993"/>
                    <a:pt x="583336" y="187993"/>
                  </a:cubicBezTo>
                  <a:lnTo>
                    <a:pt x="93997" y="187993"/>
                  </a:lnTo>
                  <a:cubicBezTo>
                    <a:pt x="42084" y="187993"/>
                    <a:pt x="0" y="145910"/>
                    <a:pt x="0" y="93997"/>
                  </a:cubicBezTo>
                  <a:lnTo>
                    <a:pt x="0" y="93997"/>
                  </a:lnTo>
                  <a:cubicBezTo>
                    <a:pt x="0" y="42084"/>
                    <a:pt x="42084" y="0"/>
                    <a:pt x="93997" y="0"/>
                  </a:cubicBezTo>
                  <a:close/>
                </a:path>
              </a:pathLst>
            </a:custGeom>
            <a:solidFill>
              <a:srgbClr val="FFFFFF"/>
            </a:solidFill>
          </p:spPr>
        </p:sp>
        <p:sp>
          <p:nvSpPr>
            <p:cNvPr name="TextBox 18" id="18"/>
            <p:cNvSpPr txBox="true"/>
            <p:nvPr/>
          </p:nvSpPr>
          <p:spPr>
            <a:xfrm>
              <a:off x="0" y="28575"/>
              <a:ext cx="677333" cy="159418"/>
            </a:xfrm>
            <a:prstGeom prst="rect">
              <a:avLst/>
            </a:prstGeom>
          </p:spPr>
          <p:txBody>
            <a:bodyPr anchor="ctr" rtlCol="false" tIns="50800" lIns="50800" bIns="50800" rIns="50800"/>
            <a:lstStyle/>
            <a:p>
              <a:pPr algn="ctr">
                <a:lnSpc>
                  <a:spcPts val="2751"/>
                </a:lnSpc>
              </a:pPr>
            </a:p>
          </p:txBody>
        </p:sp>
      </p:grpSp>
      <p:sp>
        <p:nvSpPr>
          <p:cNvPr name="TextBox 19" id="19"/>
          <p:cNvSpPr txBox="true"/>
          <p:nvPr/>
        </p:nvSpPr>
        <p:spPr>
          <a:xfrm rot="0">
            <a:off x="13226436" y="8656932"/>
            <a:ext cx="1616381" cy="431800"/>
          </a:xfrm>
          <a:prstGeom prst="rect">
            <a:avLst/>
          </a:prstGeom>
        </p:spPr>
        <p:txBody>
          <a:bodyPr anchor="t" rtlCol="false" tIns="0" lIns="0" bIns="0" rIns="0">
            <a:spAutoFit/>
          </a:bodyPr>
          <a:lstStyle/>
          <a:p>
            <a:pPr algn="ctr" marL="0" indent="0" lvl="0">
              <a:lnSpc>
                <a:spcPts val="3500"/>
              </a:lnSpc>
              <a:spcBef>
                <a:spcPct val="0"/>
              </a:spcBef>
            </a:pPr>
            <a:r>
              <a:rPr lang="en-US" b="true" sz="2500">
                <a:solidFill>
                  <a:srgbClr val="000000"/>
                </a:solidFill>
                <a:latin typeface="Open Sans Bold"/>
                <a:ea typeface="Open Sans Bold"/>
                <a:cs typeface="Open Sans Bold"/>
                <a:sym typeface="Open Sans Bold"/>
              </a:rPr>
              <a:t>HT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9297617" y="1701147"/>
            <a:ext cx="6958545" cy="7321599"/>
          </a:xfrm>
          <a:custGeom>
            <a:avLst/>
            <a:gdLst/>
            <a:ahLst/>
            <a:cxnLst/>
            <a:rect r="r" b="b" t="t" l="l"/>
            <a:pathLst>
              <a:path h="7321599" w="6958545">
                <a:moveTo>
                  <a:pt x="0" y="0"/>
                </a:moveTo>
                <a:lnTo>
                  <a:pt x="6958545" y="0"/>
                </a:lnTo>
                <a:lnTo>
                  <a:pt x="6958545" y="7321600"/>
                </a:lnTo>
                <a:lnTo>
                  <a:pt x="0" y="7321600"/>
                </a:lnTo>
                <a:lnTo>
                  <a:pt x="0" y="0"/>
                </a:lnTo>
                <a:close/>
              </a:path>
            </a:pathLst>
          </a:custGeom>
          <a:blipFill>
            <a:blip r:embed="rId2"/>
            <a:stretch>
              <a:fillRect l="0" t="0" r="0" b="0"/>
            </a:stretch>
          </a:blipFill>
        </p:spPr>
      </p:sp>
      <p:sp>
        <p:nvSpPr>
          <p:cNvPr name="Freeform 3" id="3"/>
          <p:cNvSpPr/>
          <p:nvPr/>
        </p:nvSpPr>
        <p:spPr>
          <a:xfrm flipH="false" flipV="false" rot="0">
            <a:off x="2834984" y="4315208"/>
            <a:ext cx="5578223" cy="5042714"/>
          </a:xfrm>
          <a:custGeom>
            <a:avLst/>
            <a:gdLst/>
            <a:ahLst/>
            <a:cxnLst/>
            <a:rect r="r" b="b" t="t" l="l"/>
            <a:pathLst>
              <a:path h="5042714" w="5578223">
                <a:moveTo>
                  <a:pt x="0" y="0"/>
                </a:moveTo>
                <a:lnTo>
                  <a:pt x="5578223" y="0"/>
                </a:lnTo>
                <a:lnTo>
                  <a:pt x="5578223" y="5042714"/>
                </a:lnTo>
                <a:lnTo>
                  <a:pt x="0" y="5042714"/>
                </a:lnTo>
                <a:lnTo>
                  <a:pt x="0" y="0"/>
                </a:lnTo>
                <a:close/>
              </a:path>
            </a:pathLst>
          </a:custGeom>
          <a:blipFill>
            <a:blip r:embed="rId3"/>
            <a:stretch>
              <a:fillRect l="0" t="0" r="0" b="0"/>
            </a:stretch>
          </a:blipFill>
        </p:spPr>
      </p:sp>
      <p:sp>
        <p:nvSpPr>
          <p:cNvPr name="TextBox 4" id="4"/>
          <p:cNvSpPr txBox="true"/>
          <p:nvPr/>
        </p:nvSpPr>
        <p:spPr>
          <a:xfrm rot="0">
            <a:off x="1950575" y="1133475"/>
            <a:ext cx="7347042" cy="2803525"/>
          </a:xfrm>
          <a:prstGeom prst="rect">
            <a:avLst/>
          </a:prstGeom>
        </p:spPr>
        <p:txBody>
          <a:bodyPr anchor="t" rtlCol="false" tIns="0" lIns="0" bIns="0" rIns="0">
            <a:spAutoFit/>
          </a:bodyPr>
          <a:lstStyle/>
          <a:p>
            <a:pPr algn="ctr">
              <a:lnSpc>
                <a:spcPts val="10999"/>
              </a:lnSpc>
            </a:pPr>
            <a:r>
              <a:rPr lang="en-US" b="true" sz="9999">
                <a:solidFill>
                  <a:srgbClr val="FFFFFF"/>
                </a:solidFill>
                <a:latin typeface="Poppins Medium Bold"/>
                <a:ea typeface="Poppins Medium Bold"/>
                <a:cs typeface="Poppins Medium Bold"/>
                <a:sym typeface="Poppins Medium Bold"/>
              </a:rPr>
              <a:t>FLOW LIBRARY</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87414"/>
            <a:ext cx="16230600" cy="9612681"/>
            <a:chOff x="0" y="0"/>
            <a:chExt cx="21640800" cy="12816908"/>
          </a:xfrm>
        </p:grpSpPr>
        <p:sp>
          <p:nvSpPr>
            <p:cNvPr name="TextBox 3" id="3"/>
            <p:cNvSpPr txBox="true"/>
            <p:nvPr/>
          </p:nvSpPr>
          <p:spPr>
            <a:xfrm rot="0">
              <a:off x="0" y="9525"/>
              <a:ext cx="2164080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21640800" cy="104330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Flow Library es una biblioteca avanzada que permite modelar flujos de materiales o productos de manera continua, lo que resulta especialmente útil para sistemas donde las entidades no se mueven como tal, sino como flujos homogéneos. Se utiliza frecuentemente para simular líquidos, gases, polvo, granulados u otros materiales que fluyen en lugar de moverse de manera individual.</a:t>
              </a:r>
            </a:p>
            <a:p>
              <a:pPr algn="just">
                <a:lnSpc>
                  <a:spcPts val="4199"/>
                </a:lnSpc>
              </a:pPr>
              <a:r>
                <a:rPr lang="en-US" sz="2999">
                  <a:solidFill>
                    <a:srgbClr val="FFFFFF"/>
                  </a:solidFill>
                  <a:latin typeface="Poppins Light"/>
                  <a:ea typeface="Poppins Light"/>
                  <a:cs typeface="Poppins Light"/>
                  <a:sym typeface="Poppins Light"/>
                </a:rPr>
                <a:t>Características Principales de la Flow Library</a:t>
              </a:r>
            </a:p>
            <a:p>
              <a:pPr algn="just" marL="647697" indent="-323848" lvl="1">
                <a:lnSpc>
                  <a:spcPts val="4199"/>
                </a:lnSpc>
                <a:buAutoNum type="arabicPeriod" startAt="1"/>
              </a:pPr>
              <a:r>
                <a:rPr lang="en-US" sz="2999">
                  <a:solidFill>
                    <a:srgbClr val="FFFFFF"/>
                  </a:solidFill>
                  <a:latin typeface="Poppins Light"/>
                  <a:ea typeface="Poppins Light"/>
                  <a:cs typeface="Poppins Light"/>
                  <a:sym typeface="Poppins Light"/>
                </a:rPr>
                <a:t>Modelado de Flujos Continuos:</a:t>
              </a:r>
            </a:p>
            <a:p>
              <a:pPr algn="just" marL="647697" indent="-323848" lvl="1">
                <a:lnSpc>
                  <a:spcPts val="4199"/>
                </a:lnSpc>
                <a:buAutoNum type="arabicPeriod" startAt="1"/>
              </a:pPr>
              <a:r>
                <a:rPr lang="en-US" sz="2999">
                  <a:solidFill>
                    <a:srgbClr val="FFFFFF"/>
                  </a:solidFill>
                  <a:latin typeface="Poppins Light"/>
                  <a:ea typeface="Poppins Light"/>
                  <a:cs typeface="Poppins Light"/>
                  <a:sym typeface="Poppins Light"/>
                </a:rPr>
                <a:t>Unidades de Flujo:</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Estas pueden representar litros, metros cúbicos, entre otros.</a:t>
              </a:r>
            </a:p>
            <a:p>
              <a:pPr algn="just" marL="647697" indent="-323848" lvl="1">
                <a:lnSpc>
                  <a:spcPts val="4199"/>
                </a:lnSpc>
                <a:buAutoNum type="arabicPeriod" startAt="1"/>
              </a:pPr>
              <a:r>
                <a:rPr lang="en-US" sz="2999">
                  <a:solidFill>
                    <a:srgbClr val="FFFFFF"/>
                  </a:solidFill>
                  <a:latin typeface="Poppins Light"/>
                  <a:ea typeface="Poppins Light"/>
                  <a:cs typeface="Poppins Light"/>
                  <a:sym typeface="Poppins Light"/>
                </a:rPr>
                <a:t>Objetos de la Flow Library</a:t>
              </a:r>
            </a:p>
            <a:p>
              <a:pPr algn="just" marL="647697" indent="-323848" lvl="1">
                <a:lnSpc>
                  <a:spcPts val="4199"/>
                </a:lnSpc>
                <a:buAutoNum type="arabicPeriod" startAt="1"/>
              </a:pPr>
              <a:r>
                <a:rPr lang="en-US" sz="2999">
                  <a:solidFill>
                    <a:srgbClr val="FFFFFF"/>
                  </a:solidFill>
                  <a:latin typeface="Poppins Light"/>
                  <a:ea typeface="Poppins Light"/>
                  <a:cs typeface="Poppins Light"/>
                  <a:sym typeface="Poppins Light"/>
                </a:rPr>
                <a:t>Control de la Tasa de Flujo</a:t>
              </a:r>
            </a:p>
            <a:p>
              <a:pPr algn="just" marL="647697" indent="-323848" lvl="1">
                <a:lnSpc>
                  <a:spcPts val="4199"/>
                </a:lnSpc>
                <a:buAutoNum type="arabicPeriod" startAt="1"/>
              </a:pPr>
              <a:r>
                <a:rPr lang="en-US" sz="2999">
                  <a:solidFill>
                    <a:srgbClr val="FFFFFF"/>
                  </a:solidFill>
                  <a:latin typeface="Poppins Light"/>
                  <a:ea typeface="Poppins Light"/>
                  <a:cs typeface="Poppins Light"/>
                  <a:sym typeface="Poppins Light"/>
                </a:rPr>
                <a:t>Acumulación y Demora</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Los componentes permiten simular la acumulación de materiales en un contenedor o en una línea, así como las demoras asociadas al transporte de estos materiales. </a:t>
              </a:r>
            </a:p>
          </p:txBody>
        </p:sp>
        <p:sp>
          <p:nvSpPr>
            <p:cNvPr name="AutoShape 5" id="5"/>
            <p:cNvSpPr/>
            <p:nvPr/>
          </p:nvSpPr>
          <p:spPr>
            <a:xfrm>
              <a:off x="0" y="1969804"/>
              <a:ext cx="21640800" cy="0"/>
            </a:xfrm>
            <a:prstGeom prst="line">
              <a:avLst/>
            </a:prstGeom>
            <a:ln cap="rnd" w="25400">
              <a:solidFill>
                <a:srgbClr val="10B5BF"/>
              </a:solidFill>
              <a:prstDash val="solid"/>
              <a:headEnd type="none" len="sm" w="sm"/>
              <a:tailEnd type="none" len="sm" w="sm"/>
            </a:ln>
          </p:spPr>
        </p:sp>
      </p:grpSp>
      <p:grpSp>
        <p:nvGrpSpPr>
          <p:cNvPr name="Group 6" id="6"/>
          <p:cNvGrpSpPr/>
          <p:nvPr/>
        </p:nvGrpSpPr>
        <p:grpSpPr>
          <a:xfrm rot="0">
            <a:off x="1028700" y="307181"/>
            <a:ext cx="15529953" cy="1443038"/>
            <a:chOff x="0" y="0"/>
            <a:chExt cx="20706604" cy="1924050"/>
          </a:xfrm>
        </p:grpSpPr>
        <p:sp>
          <p:nvSpPr>
            <p:cNvPr name="TextBox 7" id="7"/>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¿QUE ES FLOW LIBRARY?</a:t>
              </a:r>
            </a:p>
          </p:txBody>
        </p:sp>
        <p:sp>
          <p:nvSpPr>
            <p:cNvPr name="TextBox 8" id="8"/>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97578"/>
            <a:ext cx="10283681" cy="9612681"/>
            <a:chOff x="0" y="0"/>
            <a:chExt cx="13711574" cy="12816908"/>
          </a:xfrm>
        </p:grpSpPr>
        <p:sp>
          <p:nvSpPr>
            <p:cNvPr name="TextBox 3" id="3"/>
            <p:cNvSpPr txBox="true"/>
            <p:nvPr/>
          </p:nvSpPr>
          <p:spPr>
            <a:xfrm rot="0">
              <a:off x="0" y="9525"/>
              <a:ext cx="13711574"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3711574" cy="104330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Se puede utilizar para representar una fuente infinita/finita de flujo de fluido u otra masa de un tipo de entidad especificado.</a:t>
              </a:r>
            </a:p>
            <a:p>
              <a:pPr algn="just">
                <a:lnSpc>
                  <a:spcPts val="4199"/>
                </a:lnSpc>
              </a:pPr>
            </a:p>
            <a:p>
              <a:pPr algn="just">
                <a:lnSpc>
                  <a:spcPts val="4199"/>
                </a:lnSpc>
              </a:pPr>
              <a:r>
                <a:rPr lang="en-US" sz="2999">
                  <a:solidFill>
                    <a:srgbClr val="FFFFFF"/>
                  </a:solidFill>
                  <a:latin typeface="Poppins Light"/>
                  <a:ea typeface="Poppins Light"/>
                  <a:cs typeface="Poppins Light"/>
                  <a:sym typeface="Poppins Light"/>
                </a:rPr>
                <a:t>Stopping Conditions (Condiciones de Detención)</a:t>
              </a:r>
            </a:p>
            <a:p>
              <a:pPr algn="just">
                <a:lnSpc>
                  <a:spcPts val="4199"/>
                </a:lnSpc>
              </a:pPr>
              <a:r>
                <a:rPr lang="en-US" sz="2999">
                  <a:solidFill>
                    <a:srgbClr val="FFFFFF"/>
                  </a:solidFill>
                  <a:latin typeface="Poppins Light"/>
                  <a:ea typeface="Poppins Light"/>
                  <a:cs typeface="Poppins Light"/>
                  <a:sym typeface="Poppins Light"/>
                </a:rPr>
                <a:t>Estas propiedades definen cuándo el FlowSource debe dejar de generar flujo.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Maximum Volume: Determina el volumen máximo que debe generar antes de detenerse.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Maximum Weight: Define el peso máximo que debe producir antes de detenerse.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Maximum Time: Establece el tiempo máximo durante el cual el FlowSource debe operar.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Stop Event Name: Permite especificar un evento que detenga la producción. </a:t>
              </a:r>
            </a:p>
          </p:txBody>
        </p:sp>
        <p:sp>
          <p:nvSpPr>
            <p:cNvPr name="AutoShape 5" id="5"/>
            <p:cNvSpPr/>
            <p:nvPr/>
          </p:nvSpPr>
          <p:spPr>
            <a:xfrm>
              <a:off x="0" y="1969804"/>
              <a:ext cx="1371157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1657243" y="964414"/>
            <a:ext cx="5602057" cy="3002207"/>
          </a:xfrm>
          <a:custGeom>
            <a:avLst/>
            <a:gdLst/>
            <a:ahLst/>
            <a:cxnLst/>
            <a:rect r="r" b="b" t="t" l="l"/>
            <a:pathLst>
              <a:path h="3002207" w="5602057">
                <a:moveTo>
                  <a:pt x="0" y="0"/>
                </a:moveTo>
                <a:lnTo>
                  <a:pt x="5602057" y="0"/>
                </a:lnTo>
                <a:lnTo>
                  <a:pt x="5602057" y="3002208"/>
                </a:lnTo>
                <a:lnTo>
                  <a:pt x="0" y="3002208"/>
                </a:lnTo>
                <a:lnTo>
                  <a:pt x="0" y="0"/>
                </a:lnTo>
                <a:close/>
              </a:path>
            </a:pathLst>
          </a:custGeom>
          <a:blipFill>
            <a:blip r:embed="rId2"/>
            <a:stretch>
              <a:fillRect l="0" t="0" r="0" b="0"/>
            </a:stretch>
          </a:blipFill>
        </p:spPr>
      </p:sp>
      <p:sp>
        <p:nvSpPr>
          <p:cNvPr name="Freeform 7" id="7"/>
          <p:cNvSpPr/>
          <p:nvPr/>
        </p:nvSpPr>
        <p:spPr>
          <a:xfrm flipH="false" flipV="false" rot="0">
            <a:off x="11657243" y="5141110"/>
            <a:ext cx="5602057" cy="4043571"/>
          </a:xfrm>
          <a:custGeom>
            <a:avLst/>
            <a:gdLst/>
            <a:ahLst/>
            <a:cxnLst/>
            <a:rect r="r" b="b" t="t" l="l"/>
            <a:pathLst>
              <a:path h="4043571" w="5602057">
                <a:moveTo>
                  <a:pt x="0" y="0"/>
                </a:moveTo>
                <a:lnTo>
                  <a:pt x="5602057" y="0"/>
                </a:lnTo>
                <a:lnTo>
                  <a:pt x="5602057" y="4043571"/>
                </a:lnTo>
                <a:lnTo>
                  <a:pt x="0" y="4043571"/>
                </a:lnTo>
                <a:lnTo>
                  <a:pt x="0" y="0"/>
                </a:lnTo>
                <a:close/>
              </a:path>
            </a:pathLst>
          </a:custGeom>
          <a:blipFill>
            <a:blip r:embed="rId3"/>
            <a:stretch>
              <a:fillRect l="0" t="0" r="-39116"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FLOWSOURCE</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Origen del flujo</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88772"/>
            <a:ext cx="8115300" cy="2802306"/>
            <a:chOff x="0" y="0"/>
            <a:chExt cx="10820400" cy="3736408"/>
          </a:xfrm>
        </p:grpSpPr>
        <p:sp>
          <p:nvSpPr>
            <p:cNvPr name="TextBox 3" id="3"/>
            <p:cNvSpPr txBox="true"/>
            <p:nvPr/>
          </p:nvSpPr>
          <p:spPr>
            <a:xfrm rot="0">
              <a:off x="0" y="9525"/>
              <a:ext cx="1082040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0820400" cy="13525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Destruye el flujo que ha terminado de procesarse.</a:t>
              </a:r>
            </a:p>
          </p:txBody>
        </p:sp>
        <p:sp>
          <p:nvSpPr>
            <p:cNvPr name="AutoShape 5" id="5"/>
            <p:cNvSpPr/>
            <p:nvPr/>
          </p:nvSpPr>
          <p:spPr>
            <a:xfrm>
              <a:off x="0" y="1969804"/>
              <a:ext cx="1082040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0745750" y="3577401"/>
            <a:ext cx="6513550" cy="3132199"/>
          </a:xfrm>
          <a:custGeom>
            <a:avLst/>
            <a:gdLst/>
            <a:ahLst/>
            <a:cxnLst/>
            <a:rect r="r" b="b" t="t" l="l"/>
            <a:pathLst>
              <a:path h="3132199" w="6513550">
                <a:moveTo>
                  <a:pt x="0" y="0"/>
                </a:moveTo>
                <a:lnTo>
                  <a:pt x="6513550" y="0"/>
                </a:lnTo>
                <a:lnTo>
                  <a:pt x="6513550" y="3132198"/>
                </a:lnTo>
                <a:lnTo>
                  <a:pt x="0" y="3132198"/>
                </a:lnTo>
                <a:lnTo>
                  <a:pt x="0" y="0"/>
                </a:lnTo>
                <a:close/>
              </a:path>
            </a:pathLst>
          </a:custGeom>
          <a:blipFill>
            <a:blip r:embed="rId2"/>
            <a:stretch>
              <a:fillRect l="0" t="0" r="0" b="0"/>
            </a:stretch>
          </a:blipFill>
        </p:spPr>
      </p:sp>
      <p:grpSp>
        <p:nvGrpSpPr>
          <p:cNvPr name="Group 7" id="7"/>
          <p:cNvGrpSpPr/>
          <p:nvPr/>
        </p:nvGrpSpPr>
        <p:grpSpPr>
          <a:xfrm rot="0">
            <a:off x="1028700" y="307181"/>
            <a:ext cx="15529953" cy="1443038"/>
            <a:chOff x="0" y="0"/>
            <a:chExt cx="20706604" cy="1924050"/>
          </a:xfrm>
        </p:grpSpPr>
        <p:sp>
          <p:nvSpPr>
            <p:cNvPr name="TextBox 8" id="8"/>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FLOWSINK </a:t>
              </a:r>
            </a:p>
          </p:txBody>
        </p:sp>
        <p:sp>
          <p:nvSpPr>
            <p:cNvPr name="TextBox 9" id="9"/>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Salida del flujo</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0855006" cy="9088806"/>
            <a:chOff x="0" y="0"/>
            <a:chExt cx="14473342" cy="12118408"/>
          </a:xfrm>
        </p:grpSpPr>
        <p:sp>
          <p:nvSpPr>
            <p:cNvPr name="TextBox 3" id="3"/>
            <p:cNvSpPr txBox="true"/>
            <p:nvPr/>
          </p:nvSpPr>
          <p:spPr>
            <a:xfrm rot="0">
              <a:off x="0" y="9525"/>
              <a:ext cx="14473342"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473342" cy="9734551"/>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a:ea typeface="Poppins Light"/>
                  <a:cs typeface="Poppins Light"/>
                  <a:sym typeface="Poppins Light"/>
                </a:rPr>
                <a:t>Su objetivo principal es actuar como un nodo de control para manejar las tasas de flujo y regular el movimiento de los flujos entre distintos procesos o etapas.</a:t>
              </a:r>
            </a:p>
            <a:p>
              <a:pPr algn="just">
                <a:lnSpc>
                  <a:spcPts val="4199"/>
                </a:lnSpc>
              </a:pPr>
              <a:r>
                <a:rPr lang="en-US" sz="2999">
                  <a:solidFill>
                    <a:srgbClr val="FFFFFF"/>
                  </a:solidFill>
                  <a:latin typeface="Poppins Light"/>
                  <a:ea typeface="Poppins Light"/>
                  <a:cs typeface="Poppins Light"/>
                  <a:sym typeface="Poppins Light"/>
                </a:rPr>
                <a:t>Flow Regulator Logic</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Flow Rate Unit Type: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Especifica el tipo de unidad que se usa para medir la tasa de flujo.</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Maximum Flow Rate: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la tasa máxima inicial de flujo permitida a través del nodo. </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Output Yield Factor:</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Es un factor que se aplica a la tasa de salida del flujo para ajustar el rendimiento. </a:t>
              </a:r>
            </a:p>
            <a:p>
              <a:pPr algn="just">
                <a:lnSpc>
                  <a:spcPts val="4199"/>
                </a:lnSpc>
              </a:pPr>
            </a:p>
          </p:txBody>
        </p:sp>
        <p:sp>
          <p:nvSpPr>
            <p:cNvPr name="AutoShape 5" id="5"/>
            <p:cNvSpPr/>
            <p:nvPr/>
          </p:nvSpPr>
          <p:spPr>
            <a:xfrm>
              <a:off x="0" y="1969804"/>
              <a:ext cx="14473342"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84008" y="582799"/>
            <a:ext cx="4433642" cy="2589949"/>
          </a:xfrm>
          <a:custGeom>
            <a:avLst/>
            <a:gdLst/>
            <a:ahLst/>
            <a:cxnLst/>
            <a:rect r="r" b="b" t="t" l="l"/>
            <a:pathLst>
              <a:path h="2589949" w="4433642">
                <a:moveTo>
                  <a:pt x="0" y="0"/>
                </a:moveTo>
                <a:lnTo>
                  <a:pt x="4433642" y="0"/>
                </a:lnTo>
                <a:lnTo>
                  <a:pt x="4433642" y="2589949"/>
                </a:lnTo>
                <a:lnTo>
                  <a:pt x="0" y="2589949"/>
                </a:lnTo>
                <a:lnTo>
                  <a:pt x="0" y="0"/>
                </a:lnTo>
                <a:close/>
              </a:path>
            </a:pathLst>
          </a:custGeom>
          <a:blipFill>
            <a:blip r:embed="rId2"/>
            <a:stretch>
              <a:fillRect l="0" t="0" r="0" b="0"/>
            </a:stretch>
          </a:blipFill>
        </p:spPr>
      </p:sp>
      <p:sp>
        <p:nvSpPr>
          <p:cNvPr name="Freeform 7" id="7"/>
          <p:cNvSpPr/>
          <p:nvPr/>
        </p:nvSpPr>
        <p:spPr>
          <a:xfrm flipH="false" flipV="false" rot="0">
            <a:off x="12213464" y="3708808"/>
            <a:ext cx="5248767" cy="5700239"/>
          </a:xfrm>
          <a:custGeom>
            <a:avLst/>
            <a:gdLst/>
            <a:ahLst/>
            <a:cxnLst/>
            <a:rect r="r" b="b" t="t" l="l"/>
            <a:pathLst>
              <a:path h="5700239" w="5248767">
                <a:moveTo>
                  <a:pt x="0" y="0"/>
                </a:moveTo>
                <a:lnTo>
                  <a:pt x="5248767" y="0"/>
                </a:lnTo>
                <a:lnTo>
                  <a:pt x="5248767" y="5700239"/>
                </a:lnTo>
                <a:lnTo>
                  <a:pt x="0" y="5700239"/>
                </a:lnTo>
                <a:lnTo>
                  <a:pt x="0" y="0"/>
                </a:lnTo>
                <a:close/>
              </a:path>
            </a:pathLst>
          </a:custGeom>
          <a:blipFill>
            <a:blip r:embed="rId3"/>
            <a:stretch>
              <a:fillRect l="0" t="0" r="-9832"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FLOWNODE</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Nodo del flujo</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07181"/>
            <a:ext cx="10855006" cy="9088806"/>
            <a:chOff x="0" y="0"/>
            <a:chExt cx="14473342" cy="12118408"/>
          </a:xfrm>
        </p:grpSpPr>
        <p:sp>
          <p:nvSpPr>
            <p:cNvPr name="TextBox 3" id="3"/>
            <p:cNvSpPr txBox="true"/>
            <p:nvPr/>
          </p:nvSpPr>
          <p:spPr>
            <a:xfrm rot="0">
              <a:off x="0" y="9525"/>
              <a:ext cx="14473342"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383857"/>
              <a:ext cx="14473342" cy="9734551"/>
            </a:xfrm>
            <a:prstGeom prst="rect">
              <a:avLst/>
            </a:prstGeom>
          </p:spPr>
          <p:txBody>
            <a:bodyPr anchor="t" rtlCol="false" tIns="0" lIns="0" bIns="0" rIns="0">
              <a:spAutoFit/>
            </a:bodyPr>
            <a:lstStyle/>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Initial Outp</a:t>
              </a:r>
              <a:r>
                <a:rPr lang="en-US" sz="2999">
                  <a:solidFill>
                    <a:srgbClr val="FFFFFF"/>
                  </a:solidFill>
                  <a:latin typeface="Poppins Light"/>
                  <a:ea typeface="Poppins Light"/>
                  <a:cs typeface="Poppins Light"/>
                  <a:sym typeface="Poppins Light"/>
                </a:rPr>
                <a:t>ut Entity Type: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Define el tipo de entidad de salida inicial que se generará a partir del flujo procesado.</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Regulator Initially Enabled:</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Controla si el regulador de flujo está habilitado al inicio de la simulación. Si lo dejamos en True significa que el paso de la entidad esta permitido.</a:t>
              </a:r>
            </a:p>
            <a:p>
              <a:pPr algn="just">
                <a:lnSpc>
                  <a:spcPts val="4199"/>
                </a:lnSpc>
              </a:pPr>
              <a:r>
                <a:rPr lang="en-US" sz="2999">
                  <a:solidFill>
                    <a:srgbClr val="FFFFFF"/>
                  </a:solidFill>
                  <a:latin typeface="Poppins Light"/>
                  <a:ea typeface="Poppins Light"/>
                  <a:cs typeface="Poppins Light"/>
                  <a:sym typeface="Poppins Light"/>
                </a:rPr>
                <a:t>Input Flow Control</a:t>
              </a:r>
            </a:p>
            <a:p>
              <a:pPr algn="just" marL="647697" indent="-323848" lvl="1">
                <a:lnSpc>
                  <a:spcPts val="4199"/>
                </a:lnSpc>
                <a:buFont typeface="Arial"/>
                <a:buChar char="•"/>
              </a:pPr>
              <a:r>
                <a:rPr lang="en-US" sz="2999">
                  <a:solidFill>
                    <a:srgbClr val="FFFFFF"/>
                  </a:solidFill>
                  <a:latin typeface="Poppins Light"/>
                  <a:ea typeface="Poppins Light"/>
                  <a:cs typeface="Poppins Light"/>
                  <a:sym typeface="Poppins Light"/>
                </a:rPr>
                <a:t>Flow Control Mode:</a:t>
              </a:r>
            </a:p>
            <a:p>
              <a:pPr algn="just" marL="1295394" indent="-431798" lvl="2">
                <a:lnSpc>
                  <a:spcPts val="4199"/>
                </a:lnSpc>
                <a:buFont typeface="Arial"/>
                <a:buChar char="⚬"/>
              </a:pPr>
              <a:r>
                <a:rPr lang="en-US" sz="2999">
                  <a:solidFill>
                    <a:srgbClr val="FFFFFF"/>
                  </a:solidFill>
                  <a:latin typeface="Poppins Light"/>
                  <a:ea typeface="Poppins Light"/>
                  <a:cs typeface="Poppins Light"/>
                  <a:sym typeface="Poppins Light"/>
                </a:rPr>
                <a:t>Determina el modo en que el nodo maneja los flujos entrantes. Si lo dejamos como Single Flow (No Merging), significa que solo se permite que un solo flujo entre al nodo y no se permite la combinación (merging) de varios flujos.</a:t>
              </a:r>
            </a:p>
          </p:txBody>
        </p:sp>
        <p:sp>
          <p:nvSpPr>
            <p:cNvPr name="AutoShape 5" id="5"/>
            <p:cNvSpPr/>
            <p:nvPr/>
          </p:nvSpPr>
          <p:spPr>
            <a:xfrm>
              <a:off x="0" y="1969804"/>
              <a:ext cx="14473342"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684008" y="582799"/>
            <a:ext cx="4433642" cy="2589949"/>
          </a:xfrm>
          <a:custGeom>
            <a:avLst/>
            <a:gdLst/>
            <a:ahLst/>
            <a:cxnLst/>
            <a:rect r="r" b="b" t="t" l="l"/>
            <a:pathLst>
              <a:path h="2589949" w="4433642">
                <a:moveTo>
                  <a:pt x="0" y="0"/>
                </a:moveTo>
                <a:lnTo>
                  <a:pt x="4433642" y="0"/>
                </a:lnTo>
                <a:lnTo>
                  <a:pt x="4433642" y="2589949"/>
                </a:lnTo>
                <a:lnTo>
                  <a:pt x="0" y="2589949"/>
                </a:lnTo>
                <a:lnTo>
                  <a:pt x="0" y="0"/>
                </a:lnTo>
                <a:close/>
              </a:path>
            </a:pathLst>
          </a:custGeom>
          <a:blipFill>
            <a:blip r:embed="rId2"/>
            <a:stretch>
              <a:fillRect l="0" t="0" r="0" b="0"/>
            </a:stretch>
          </a:blipFill>
        </p:spPr>
      </p:sp>
      <p:sp>
        <p:nvSpPr>
          <p:cNvPr name="Freeform 7" id="7"/>
          <p:cNvSpPr/>
          <p:nvPr/>
        </p:nvSpPr>
        <p:spPr>
          <a:xfrm flipH="false" flipV="false" rot="0">
            <a:off x="12213464" y="3708808"/>
            <a:ext cx="5248767" cy="5700239"/>
          </a:xfrm>
          <a:custGeom>
            <a:avLst/>
            <a:gdLst/>
            <a:ahLst/>
            <a:cxnLst/>
            <a:rect r="r" b="b" t="t" l="l"/>
            <a:pathLst>
              <a:path h="5700239" w="5248767">
                <a:moveTo>
                  <a:pt x="0" y="0"/>
                </a:moveTo>
                <a:lnTo>
                  <a:pt x="5248767" y="0"/>
                </a:lnTo>
                <a:lnTo>
                  <a:pt x="5248767" y="5700239"/>
                </a:lnTo>
                <a:lnTo>
                  <a:pt x="0" y="5700239"/>
                </a:lnTo>
                <a:lnTo>
                  <a:pt x="0" y="0"/>
                </a:lnTo>
                <a:close/>
              </a:path>
            </a:pathLst>
          </a:custGeom>
          <a:blipFill>
            <a:blip r:embed="rId3"/>
            <a:stretch>
              <a:fillRect l="0" t="0" r="-9832" b="0"/>
            </a:stretch>
          </a:blipFill>
        </p:spPr>
      </p:sp>
      <p:grpSp>
        <p:nvGrpSpPr>
          <p:cNvPr name="Group 8" id="8"/>
          <p:cNvGrpSpPr/>
          <p:nvPr/>
        </p:nvGrpSpPr>
        <p:grpSpPr>
          <a:xfrm rot="0">
            <a:off x="1028700" y="307181"/>
            <a:ext cx="15529953" cy="1443038"/>
            <a:chOff x="0" y="0"/>
            <a:chExt cx="20706604" cy="1924050"/>
          </a:xfrm>
        </p:grpSpPr>
        <p:sp>
          <p:nvSpPr>
            <p:cNvPr name="TextBox 9" id="9"/>
            <p:cNvSpPr txBox="true"/>
            <p:nvPr/>
          </p:nvSpPr>
          <p:spPr>
            <a:xfrm rot="0">
              <a:off x="0" y="-9525"/>
              <a:ext cx="20706604"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FLOWNODE</a:t>
              </a:r>
            </a:p>
          </p:txBody>
        </p:sp>
        <p:sp>
          <p:nvSpPr>
            <p:cNvPr name="TextBox 10" id="10"/>
            <p:cNvSpPr txBox="true"/>
            <p:nvPr/>
          </p:nvSpPr>
          <p:spPr>
            <a:xfrm rot="0">
              <a:off x="0" y="1270000"/>
              <a:ext cx="20706604"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Nodo del flujo</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DAGR-0ygYWU</dc:identifier>
  <dcterms:modified xsi:type="dcterms:W3CDTF">2011-08-01T06:04:30Z</dcterms:modified>
  <cp:revision>1</cp:revision>
  <dc:title>Clase 10 - 04/10</dc:title>
</cp:coreProperties>
</file>

<file path=docProps/thumbnail.jpeg>
</file>